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97" r:id="rId17"/>
    <p:sldId id="273" r:id="rId18"/>
    <p:sldId id="274" r:id="rId19"/>
    <p:sldId id="275" r:id="rId20"/>
    <p:sldId id="289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8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CC00D-41F5-4FBE-B572-D9CC61BFCFFA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CE627-D952-43E5-9591-BBE71B1F7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4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499C3B-859E-49B2-870B-FBB461AD52B1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185EDD-358F-4BD5-BC63-55803252785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987547-A84E-42B9-A9CD-07C59074715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04F5B6-8475-4854-99DA-41B452A75E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007120-B87F-4ECD-A852-192004AD52A8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E537DA-7D8B-46B4-8A8C-7DF1BB8C5C85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406F6B-CC37-4875-94D1-02359BA4C72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AC958B-AEBA-478A-9CF3-B3E95AB91A5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E806CF-C2CF-4790-8F1B-1D5E575A8383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33BB20-4D9A-406C-A513-72E638D5FF0E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75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2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84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BCE8-D82C-4238-B2A0-BD2D1AD33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0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7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31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8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7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3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0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CB13-EA76-4F07-AA71-D3347BB8AC33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F0D77-9833-4A0B-8DBB-E3C7F009A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8.wmf"/><Relationship Id="rId32" Type="http://schemas.openxmlformats.org/officeDocument/2006/relationships/image" Target="../media/image22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85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9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89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9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6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9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04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07.wmf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106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0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1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1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3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12.wmf"/><Relationship Id="rId5" Type="http://schemas.openxmlformats.org/officeDocument/2006/relationships/image" Target="../media/image109.wmf"/><Relationship Id="rId15" Type="http://schemas.openxmlformats.org/officeDocument/2006/relationships/image" Target="../media/image114.wmf"/><Relationship Id="rId10" Type="http://schemas.openxmlformats.org/officeDocument/2006/relationships/oleObject" Target="../embeddings/oleObject110.bin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11.wmf"/><Relationship Id="rId14" Type="http://schemas.openxmlformats.org/officeDocument/2006/relationships/oleObject" Target="../embeddings/oleObject11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120.wmf"/><Relationship Id="rId18" Type="http://schemas.openxmlformats.org/officeDocument/2006/relationships/oleObject" Target="../embeddings/oleObject121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24.wmf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1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2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119.wmf"/><Relationship Id="rId5" Type="http://schemas.openxmlformats.org/officeDocument/2006/relationships/image" Target="../media/image116.wmf"/><Relationship Id="rId15" Type="http://schemas.openxmlformats.org/officeDocument/2006/relationships/image" Target="../media/image121.wmf"/><Relationship Id="rId23" Type="http://schemas.openxmlformats.org/officeDocument/2006/relationships/image" Target="../media/image125.wmf"/><Relationship Id="rId10" Type="http://schemas.openxmlformats.org/officeDocument/2006/relationships/oleObject" Target="../embeddings/oleObject117.bin"/><Relationship Id="rId19" Type="http://schemas.openxmlformats.org/officeDocument/2006/relationships/image" Target="../media/image123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118.wmf"/><Relationship Id="rId14" Type="http://schemas.openxmlformats.org/officeDocument/2006/relationships/oleObject" Target="../embeddings/oleObject119.bin"/><Relationship Id="rId22" Type="http://schemas.openxmlformats.org/officeDocument/2006/relationships/oleObject" Target="../embeddings/oleObject12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5.bin"/><Relationship Id="rId5" Type="http://schemas.openxmlformats.org/officeDocument/2006/relationships/image" Target="../media/image126.wmf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12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28.bin"/><Relationship Id="rId5" Type="http://schemas.openxmlformats.org/officeDocument/2006/relationships/image" Target="../media/image129.wmf"/><Relationship Id="rId4" Type="http://schemas.openxmlformats.org/officeDocument/2006/relationships/oleObject" Target="../embeddings/oleObject12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Лекция 1</a:t>
            </a:r>
            <a:br>
              <a:rPr lang="ru-RU" dirty="0" smtClean="0"/>
            </a:br>
            <a:r>
              <a:rPr lang="ru-RU" dirty="0" smtClean="0"/>
              <a:t>Основы построения криптосистем с открытым ключ</a:t>
            </a:r>
            <a:r>
              <a:rPr lang="ru-RU" dirty="0"/>
              <a:t>о</a:t>
            </a:r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08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	Однако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задача распределения ключей полностью не решается с использованием КОК, поскольку здесь возникает проблема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аутентификации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(обеспечения подлинности) открытых ключей. Если эта проблема не решена, то злоумышленник </a:t>
            </a:r>
            <a:r>
              <a:rPr lang="en-US" sz="42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может выдать себя за легального пользователя </a:t>
            </a:r>
            <a:r>
              <a:rPr lang="en-US" sz="4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, посылая  к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и выдавая себя, скажем, за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	2-е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преимущество КОК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	Вторым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преимуществом КОК перед обычными КС (криптосистемами) является возможность выполнения их пользователями других криптографических функций (цифровая подпись, некоторые протоколы и т. п.), в которых пара взаимодействующих пользователей не обязательно является дружественной.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	3-е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преимущество КОК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	Третьим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преимуществом КОК перед обычными КС является свойство «прозрачности» обеспечения стойкости этих криптосистем. Такие системы называются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доказуемо секретными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. Это означает, что стойкость криптосистемы будет настолько сложна, насколько сложно решение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строго определенной математической задачи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. В этом плане КОК позволяют доказать их стойкость проще, чем в традиционных симметричных КС.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159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>
          <a:xfrm>
            <a:off x="785813" y="1357313"/>
            <a:ext cx="7772400" cy="1470025"/>
          </a:xfrm>
        </p:spPr>
        <p:txBody>
          <a:bodyPr/>
          <a:lstStyle/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Математический базис КОК</a:t>
            </a: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3000375"/>
            <a:ext cx="8072438" cy="1143000"/>
          </a:xfrm>
        </p:spPr>
        <p:txBody>
          <a:bodyPr/>
          <a:lstStyle/>
          <a:p>
            <a:endParaRPr lang="ru-RU" alt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34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Пусть имеется целое число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Рассмотрим его представление в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-ичной системе: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Times New Roman" pitchFamily="18" charset="0"/>
              <a:buChar char="‭"/>
            </a:pP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 = (d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k-2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… d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000" i="1" baseline="-25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i = 0, 1, 2, … , k – 1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Тогда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Times New Roman" pitchFamily="18" charset="0"/>
              <a:buChar char="‭"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Пример 1.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Для целого числа 201 получаем представление: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           201 = (11001001)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Количество разрядов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по основанию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следующее: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означает нахождение целой части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x = 3,9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[3,9] = 3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x = 3,1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то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[3,1] = 3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85875" y="1892300"/>
          <a:ext cx="121443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3" imgW="825500" imgH="228600" progId="Equation.3">
                  <p:embed/>
                </p:oleObj>
              </mc:Choice>
              <mc:Fallback>
                <p:oleObj name="Формула" r:id="rId3" imgW="8255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892300"/>
                        <a:ext cx="121443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86000" y="2786063"/>
          <a:ext cx="32750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5" imgW="2057400" imgH="241300" progId="Equation.3">
                  <p:embed/>
                </p:oleObj>
              </mc:Choice>
              <mc:Fallback>
                <p:oleObj name="Формула" r:id="rId5" imgW="2057400" imgH="2413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86063"/>
                        <a:ext cx="32750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00375" y="4572000"/>
          <a:ext cx="21971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7" imgW="1651000" imgH="431800" progId="Equation.3">
                  <p:embed/>
                </p:oleObj>
              </mc:Choice>
              <mc:Fallback>
                <p:oleObj name="Формула" r:id="rId7" imgW="1651000" imgH="431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4572000"/>
                        <a:ext cx="21971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10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43000"/>
            <a:ext cx="851535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95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00063"/>
            <a:ext cx="7072312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571500" y="4500563"/>
            <a:ext cx="8143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Вывод.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Количество битовых операций будет не более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000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, где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[log</a:t>
            </a:r>
            <a:r>
              <a:rPr lang="en-US" altLang="ru-RU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] + 1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, а </a:t>
            </a:r>
            <a:r>
              <a:rPr lang="en-US" altLang="ru-RU" sz="20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 – наибольшее из двух слагаемых. Тогда</a:t>
            </a:r>
          </a:p>
          <a:p>
            <a:pPr algn="ctr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9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86063" y="5491163"/>
          <a:ext cx="22145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4" imgW="1143000" imgH="241300" progId="Equation.3">
                  <p:embed/>
                </p:oleObj>
              </mc:Choice>
              <mc:Fallback>
                <p:oleObj name="Формула" r:id="rId4" imgW="1143000" imgH="2413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5491163"/>
                        <a:ext cx="22145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294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8358187" cy="5143500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О -символики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имеется две функции от натуральных аргументов: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g(n)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Тогда будем писать,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f(n) = O(g(n))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или кратко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 = O(g)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если существует такая константа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f(n) ≤ C ∙ g(n)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 любом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f(n) = 2n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+ 3n - 3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g(n) = n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 = O(n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так как легко показать, что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+ 3n - 3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≤ 3n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Используя это обозначение, можно записать, что сложность выполнения сложения двух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-битовых чисел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O(k)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умножения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O(k</a:t>
            </a:r>
            <a:r>
              <a:rPr lang="en-US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     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Иногда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сложность выполнения операции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связывают с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временем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ее выполнения, полагая, что одна элементарная операция требует какого-то фиксированного машинного времени.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Считается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что задача требует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полиноминального времени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своего решения, если существует такое целое число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что необходимое для решения задачи количество операций равно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i="1" baseline="30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число бит, представляющих исходные данные этой задачи.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993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>Правила построения функции </a:t>
            </a:r>
            <a:r>
              <a:rPr lang="en-US" altLang="ru-RU" dirty="0" smtClean="0"/>
              <a:t>g(n)</a:t>
            </a:r>
            <a:endParaRPr lang="ru-RU" altLang="ru-RU" dirty="0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F9007B-A9D6-4A1E-BD81-513EAABDB042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27652" name="Содержимое 6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35781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AutoNum type="arabicPeriod"/>
            </a:pPr>
            <a:r>
              <a:rPr lang="ru-RU" altLang="ru-RU" sz="2400" dirty="0" smtClean="0"/>
              <a:t>Все коэффициенты в функции                 установить в 1; сохранить наибольший элемент в              и удалить другие.</a:t>
            </a:r>
          </a:p>
          <a:p>
            <a:pPr marL="457200" indent="-457200">
              <a:buFontTx/>
              <a:buNone/>
            </a:pPr>
            <a:r>
              <a:rPr lang="ru-RU" altLang="ru-RU" sz="2400" dirty="0" smtClean="0"/>
              <a:t>  </a:t>
            </a:r>
          </a:p>
          <a:p>
            <a:pPr marL="457200" indent="-457200">
              <a:buFontTx/>
              <a:buNone/>
            </a:pPr>
            <a:r>
              <a:rPr lang="ru-RU" altLang="ru-RU" sz="2400" dirty="0" smtClean="0"/>
              <a:t>   Элементы оцениваются от низкого к высокому, как показано ниже :,                  ,                      ,              ,                             ,                                   ………</a:t>
            </a:r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r>
              <a:rPr lang="ru-RU" altLang="ru-RU" sz="2400" dirty="0" smtClean="0"/>
              <a:t>Пример</a:t>
            </a:r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r>
              <a:rPr lang="ru-RU" altLang="ru-RU" sz="2400" dirty="0" smtClean="0"/>
              <a:t>2.Если                                         и                                        , то</a:t>
            </a:r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r>
              <a:rPr lang="ru-RU" altLang="ru-RU" sz="2400" dirty="0" smtClean="0"/>
              <a:t>3. Если                                     и                                       , то </a:t>
            </a:r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endParaRPr lang="ru-RU" altLang="ru-RU" sz="2400" dirty="0" smtClean="0"/>
          </a:p>
          <a:p>
            <a:pPr marL="457200" indent="-457200">
              <a:buFontTx/>
              <a:buNone/>
            </a:pPr>
            <a:r>
              <a:rPr lang="ru-RU" altLang="ru-RU" sz="2400" dirty="0" smtClean="0"/>
              <a:t>                                   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/>
        </p:nvGraphicFramePr>
        <p:xfrm>
          <a:off x="1714480" y="1285860"/>
          <a:ext cx="642942" cy="3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4" name="Equation" r:id="rId3" imgW="393529" imgH="228501" progId="Equation.DSMT4">
                  <p:embed/>
                </p:oleObj>
              </mc:Choice>
              <mc:Fallback>
                <p:oleObj name="Equation" r:id="rId3" imgW="393529" imgH="22850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285860"/>
                        <a:ext cx="642942" cy="3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11"/>
          <p:cNvGraphicFramePr>
            <a:graphicFrameLocks noChangeAspect="1"/>
          </p:cNvGraphicFramePr>
          <p:nvPr/>
        </p:nvGraphicFramePr>
        <p:xfrm>
          <a:off x="3929058" y="928670"/>
          <a:ext cx="6159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5" name="Equation" r:id="rId5" imgW="393529" imgH="228501" progId="Equation.DSMT4">
                  <p:embed/>
                </p:oleObj>
              </mc:Choice>
              <mc:Fallback>
                <p:oleObj name="Equation" r:id="rId5" imgW="393529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928670"/>
                        <a:ext cx="6159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14"/>
          <p:cNvGraphicFramePr>
            <a:graphicFrameLocks noChangeAspect="1"/>
          </p:cNvGraphicFramePr>
          <p:nvPr/>
        </p:nvGraphicFramePr>
        <p:xfrm>
          <a:off x="1000100" y="3561668"/>
          <a:ext cx="1857388" cy="36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6" name="Equation" r:id="rId7" imgW="1155700" imgH="228600" progId="Equation.DSMT4">
                  <p:embed/>
                </p:oleObj>
              </mc:Choice>
              <mc:Fallback>
                <p:oleObj name="Equation" r:id="rId7" imgW="11557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3561668"/>
                        <a:ext cx="1857388" cy="367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17"/>
          <p:cNvGraphicFramePr>
            <a:graphicFrameLocks noChangeAspect="1"/>
          </p:cNvGraphicFramePr>
          <p:nvPr/>
        </p:nvGraphicFramePr>
        <p:xfrm>
          <a:off x="3428992" y="3571876"/>
          <a:ext cx="18462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7" name="Equation" r:id="rId9" imgW="1181100" imgH="228600" progId="Equation.DSMT4">
                  <p:embed/>
                </p:oleObj>
              </mc:Choice>
              <mc:Fallback>
                <p:oleObj name="Equation" r:id="rId9" imgW="11811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571876"/>
                        <a:ext cx="1846262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18"/>
          <p:cNvGraphicFramePr>
            <a:graphicFrameLocks noChangeAspect="1"/>
          </p:cNvGraphicFramePr>
          <p:nvPr/>
        </p:nvGraphicFramePr>
        <p:xfrm>
          <a:off x="1214414" y="4000504"/>
          <a:ext cx="4071965" cy="414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8" name="Equation" r:id="rId11" imgW="2247900" imgH="228600" progId="Equation.DSMT4">
                  <p:embed/>
                </p:oleObj>
              </mc:Choice>
              <mc:Fallback>
                <p:oleObj name="Equation" r:id="rId11" imgW="22479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000504"/>
                        <a:ext cx="4071965" cy="414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9"/>
          <p:cNvGraphicFramePr>
            <a:graphicFrameLocks noChangeAspect="1"/>
          </p:cNvGraphicFramePr>
          <p:nvPr/>
        </p:nvGraphicFramePr>
        <p:xfrm>
          <a:off x="1071538" y="4857760"/>
          <a:ext cx="18049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9" name="Equation" r:id="rId13" imgW="1155700" imgH="228600" progId="Equation.DSMT4">
                  <p:embed/>
                </p:oleObj>
              </mc:Choice>
              <mc:Fallback>
                <p:oleObj name="Equation" r:id="rId13" imgW="11557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857760"/>
                        <a:ext cx="180498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20"/>
          <p:cNvGraphicFramePr>
            <a:graphicFrameLocks noChangeAspect="1"/>
          </p:cNvGraphicFramePr>
          <p:nvPr/>
        </p:nvGraphicFramePr>
        <p:xfrm>
          <a:off x="3357554" y="4786322"/>
          <a:ext cx="184626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0" name="Equation" r:id="rId15" imgW="1181100" imgH="228600" progId="Equation.DSMT4">
                  <p:embed/>
                </p:oleObj>
              </mc:Choice>
              <mc:Fallback>
                <p:oleObj name="Equation" r:id="rId15" imgW="11811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786322"/>
                        <a:ext cx="184626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21"/>
          <p:cNvGraphicFramePr>
            <a:graphicFrameLocks noChangeAspect="1"/>
          </p:cNvGraphicFramePr>
          <p:nvPr/>
        </p:nvGraphicFramePr>
        <p:xfrm>
          <a:off x="1214414" y="5429264"/>
          <a:ext cx="4143370" cy="42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1" name="Equation" r:id="rId17" imgW="2209800" imgH="228600" progId="Equation.DSMT4">
                  <p:embed/>
                </p:oleObj>
              </mc:Choice>
              <mc:Fallback>
                <p:oleObj name="Equation" r:id="rId17" imgW="22098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429264"/>
                        <a:ext cx="4143370" cy="428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22"/>
          <p:cNvGraphicFramePr>
            <a:graphicFrameLocks noChangeAspect="1"/>
          </p:cNvGraphicFramePr>
          <p:nvPr/>
        </p:nvGraphicFramePr>
        <p:xfrm>
          <a:off x="2928926" y="2071678"/>
          <a:ext cx="12557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2" name="Equation" r:id="rId19" imgW="647700" imgH="228600" progId="Equation.DSMT4">
                  <p:embed/>
                </p:oleObj>
              </mc:Choice>
              <mc:Fallback>
                <p:oleObj name="Equation" r:id="rId19" imgW="6477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071678"/>
                        <a:ext cx="1255712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23"/>
          <p:cNvGraphicFramePr>
            <a:graphicFrameLocks noChangeAspect="1"/>
          </p:cNvGraphicFramePr>
          <p:nvPr/>
        </p:nvGraphicFramePr>
        <p:xfrm>
          <a:off x="2000232" y="2000240"/>
          <a:ext cx="5111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3" name="Equation" r:id="rId21" imgW="279400" imgH="228600" progId="Equation.DSMT4">
                  <p:embed/>
                </p:oleObj>
              </mc:Choice>
              <mc:Fallback>
                <p:oleObj name="Equation" r:id="rId21" imgW="2794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000240"/>
                        <a:ext cx="5111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24"/>
          <p:cNvGraphicFramePr>
            <a:graphicFrameLocks noChangeAspect="1"/>
          </p:cNvGraphicFramePr>
          <p:nvPr/>
        </p:nvGraphicFramePr>
        <p:xfrm>
          <a:off x="714348" y="2071678"/>
          <a:ext cx="10826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4" name="Equation" r:id="rId23" imgW="495085" imgH="228501" progId="Equation.DSMT4">
                  <p:embed/>
                </p:oleObj>
              </mc:Choice>
              <mc:Fallback>
                <p:oleObj name="Equation" r:id="rId23" imgW="495085" imgH="228501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071678"/>
                        <a:ext cx="108267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25"/>
          <p:cNvGraphicFramePr>
            <a:graphicFrameLocks noChangeAspect="1"/>
          </p:cNvGraphicFramePr>
          <p:nvPr/>
        </p:nvGraphicFramePr>
        <p:xfrm>
          <a:off x="7715272" y="1785926"/>
          <a:ext cx="428596" cy="428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5" name="Equation" r:id="rId25" imgW="203024" imgH="203024" progId="Equation.DSMT4">
                  <p:embed/>
                </p:oleObj>
              </mc:Choice>
              <mc:Fallback>
                <p:oleObj name="Equation" r:id="rId25" imgW="203024" imgH="203024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72" y="1785926"/>
                        <a:ext cx="428596" cy="428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26"/>
          <p:cNvGraphicFramePr>
            <a:graphicFrameLocks noChangeAspect="1"/>
          </p:cNvGraphicFramePr>
          <p:nvPr/>
        </p:nvGraphicFramePr>
        <p:xfrm>
          <a:off x="4643438" y="2143116"/>
          <a:ext cx="428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6" name="Equation" r:id="rId27" imgW="291973" imgH="241195" progId="Equation.DSMT4">
                  <p:embed/>
                </p:oleObj>
              </mc:Choice>
              <mc:Fallback>
                <p:oleObj name="Equation" r:id="rId27" imgW="291973" imgH="241195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143116"/>
                        <a:ext cx="4286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28"/>
          <p:cNvGraphicFramePr>
            <a:graphicFrameLocks noChangeAspect="1"/>
          </p:cNvGraphicFramePr>
          <p:nvPr/>
        </p:nvGraphicFramePr>
        <p:xfrm>
          <a:off x="1428728" y="3000372"/>
          <a:ext cx="21034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7" name="Equation" r:id="rId29" imgW="1320227" imgH="241195" progId="Equation.DSMT4">
                  <p:embed/>
                </p:oleObj>
              </mc:Choice>
              <mc:Fallback>
                <p:oleObj name="Equation" r:id="rId29" imgW="1320227" imgH="241195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000372"/>
                        <a:ext cx="21034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29"/>
          <p:cNvGraphicFramePr>
            <a:graphicFrameLocks noChangeAspect="1"/>
          </p:cNvGraphicFramePr>
          <p:nvPr/>
        </p:nvGraphicFramePr>
        <p:xfrm>
          <a:off x="3929059" y="3000372"/>
          <a:ext cx="2124072" cy="42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8" name="Equation" r:id="rId31" imgW="876300" imgH="241300" progId="Equation.DSMT4">
                  <p:embed/>
                </p:oleObj>
              </mc:Choice>
              <mc:Fallback>
                <p:oleObj name="Equation" r:id="rId31" imgW="876300" imgH="2413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9" y="3000372"/>
                        <a:ext cx="2124072" cy="428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143875" cy="500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Делимость. Алгоритм Евклида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714908"/>
          </a:xfrm>
          <a:ln>
            <a:miter lim="800000"/>
            <a:headEnd/>
            <a:tailEnd/>
          </a:ln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Говорят, что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делит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существует такое целое число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b= a ∙ d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Можно также сказать, что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делителем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Каждое число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имеет не менее двух делителей: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1.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других делителей у него нет, то такое число называется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простым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(p)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, а если они есть, то число называется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составным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Основная теорема арифметики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[1] гласит, что каждое натуральное (т. е. неотрицательное целое) число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может быть представлено как произведение степеней простых чисел, причем это представление единственно, т. е.</a:t>
            </a:r>
          </a:p>
          <a:p>
            <a:pPr lvl="8">
              <a:buFont typeface="Arial" pitchFamily="34" charset="0"/>
              <a:buNone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Arial" pitchFamily="34" charset="0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			         (2.1)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где  –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целые числа, 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 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– простые числа.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214563" y="4714875"/>
          <a:ext cx="2165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3" imgW="1218671" imgH="241195" progId="Equation.3">
                  <p:embed/>
                </p:oleObj>
              </mc:Choice>
              <mc:Fallback>
                <p:oleObj name="Формула" r:id="rId3" imgW="1218671" imgH="241195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714875"/>
                        <a:ext cx="2165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643063" y="5357813"/>
          <a:ext cx="1547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5" imgW="825500" imgH="228600" progId="Equation.3">
                  <p:embed/>
                </p:oleObj>
              </mc:Choice>
              <mc:Fallback>
                <p:oleObj name="Формула" r:id="rId5" imgW="8255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5357813"/>
                        <a:ext cx="15478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5072063" y="5357813"/>
          <a:ext cx="1547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7" imgW="825500" imgH="228600" progId="Equation.3">
                  <p:embed/>
                </p:oleObj>
              </mc:Choice>
              <mc:Fallback>
                <p:oleObj name="Формула" r:id="rId7" imgW="8255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5357813"/>
                        <a:ext cx="15478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489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72187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3.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Для числа 4200 разложение имеет вид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4200 = 2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∙  3 ∙ 5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∙ 7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Легко видеть, что при разложении вида (2.1) общее количество делителей числа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равно: 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1.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Наибольшим общим делителем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двух чисел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называется такое наибольшее число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которое делит оба этих числа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Наибольший общий делитель двух чисел обозначается обычно как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4.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Можно проверить, что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(12,15) = 3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Легко найти наибольший общий делитель, если известно представление чисел в виде степеней простых чисел (2.1).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5.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Так, для чисел 4200 и 10780 получим:   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4200 = 2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∙  3 ∙ 5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∙ 7 , 10780 = 2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∙ 5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∙ 7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∙ 11 ,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(4200, 10780)  = 2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∙ 5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∙ 7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= 140.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Казалось бы, данный метод просто решает задачу нахождения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однако разложение чисел на простые множители, т. е. так называемая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задача факторизации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является весьма сложной и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неполиномиальной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задачей. Означает ли это, что нахождение 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также является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неполиномиальной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задачей? К счастью (для КОК), это не так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57625" y="1071563"/>
          <a:ext cx="25003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3" imgW="1600200" imgH="228600" progId="Equation.3">
                  <p:embed/>
                </p:oleObj>
              </mc:Choice>
              <mc:Fallback>
                <p:oleObj name="Формула" r:id="rId3" imgW="1600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1071563"/>
                        <a:ext cx="2500313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8483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Содержимое 5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55546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Эта задача решается в полиномиальное время с использованием известного еще с глубокой древности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алгоритма Евклида.                        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Пусть требуется определить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? при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a &gt; 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Выполним следующие шаги: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1. Разделим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 остатком: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2. Разделим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 остатком: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где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3. Разделим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 остатком: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,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Продолжим выполнять подобные вычисления до тех пор, пока не получим на некотором этапе следующие выражения: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Тогда получаем, что </a:t>
            </a:r>
          </a:p>
          <a:p>
            <a:pPr>
              <a:buFont typeface="Arial" pitchFamily="34" charset="0"/>
              <a:buNone/>
            </a:pPr>
            <a:endParaRPr lang="ru-RU" altLang="ru-RU" dirty="0" smtClean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4357688" y="2214563"/>
          <a:ext cx="12144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Формула" r:id="rId3" imgW="825142" imgH="215806" progId="Equation.3">
                  <p:embed/>
                </p:oleObj>
              </mc:Choice>
              <mc:Fallback>
                <p:oleObj name="Формула" r:id="rId3" imgW="825142" imgH="215806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214563"/>
                        <a:ext cx="12144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4357688" y="2643188"/>
          <a:ext cx="121443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Формула" r:id="rId5" imgW="888614" imgH="215806" progId="Equation.3">
                  <p:embed/>
                </p:oleObj>
              </mc:Choice>
              <mc:Fallback>
                <p:oleObj name="Формула" r:id="rId5" imgW="888614" imgH="215806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643188"/>
                        <a:ext cx="1214437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4429125" y="3000375"/>
          <a:ext cx="11906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Формула" r:id="rId7" imgW="952087" imgH="228501" progId="Equation.3">
                  <p:embed/>
                </p:oleObj>
              </mc:Choice>
              <mc:Fallback>
                <p:oleObj name="Формула" r:id="rId7" imgW="952087" imgH="228501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000375"/>
                        <a:ext cx="119062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6607175" y="2286000"/>
          <a:ext cx="4873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Формула" r:id="rId9" imgW="368280" imgH="215640" progId="Equation.3">
                  <p:embed/>
                </p:oleObj>
              </mc:Choice>
              <mc:Fallback>
                <p:oleObj name="Формула" r:id="rId9" imgW="368280" imgH="2156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2286000"/>
                        <a:ext cx="4873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"/>
          <p:cNvGraphicFramePr>
            <a:graphicFrameLocks noChangeAspect="1"/>
          </p:cNvGraphicFramePr>
          <p:nvPr/>
        </p:nvGraphicFramePr>
        <p:xfrm>
          <a:off x="6572250" y="2643188"/>
          <a:ext cx="5715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Формула" r:id="rId11" imgW="393359" imgH="215713" progId="Equation.3">
                  <p:embed/>
                </p:oleObj>
              </mc:Choice>
              <mc:Fallback>
                <p:oleObj name="Формула" r:id="rId11" imgW="393359" imgH="215713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2643188"/>
                        <a:ext cx="5715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8"/>
          <p:cNvGraphicFramePr>
            <a:graphicFrameLocks noChangeAspect="1"/>
          </p:cNvGraphicFramePr>
          <p:nvPr/>
        </p:nvGraphicFramePr>
        <p:xfrm>
          <a:off x="6572250" y="3000375"/>
          <a:ext cx="6429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Формула" r:id="rId13" imgW="419100" imgH="228600" progId="Equation.3">
                  <p:embed/>
                </p:oleObj>
              </mc:Choice>
              <mc:Fallback>
                <p:oleObj name="Формула" r:id="rId13" imgW="419100" imgH="228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3000375"/>
                        <a:ext cx="64293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9"/>
          <p:cNvGraphicFramePr>
            <a:graphicFrameLocks noChangeAspect="1"/>
          </p:cNvGraphicFramePr>
          <p:nvPr/>
        </p:nvGraphicFramePr>
        <p:xfrm>
          <a:off x="2357438" y="4071938"/>
          <a:ext cx="20034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Формула" r:id="rId15" imgW="1282700" imgH="228600" progId="Equation.3">
                  <p:embed/>
                </p:oleObj>
              </mc:Choice>
              <mc:Fallback>
                <p:oleObj name="Формула" r:id="rId15" imgW="1282700" imgH="2286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071938"/>
                        <a:ext cx="200342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0"/>
          <p:cNvGraphicFramePr>
            <a:graphicFrameLocks noChangeAspect="1"/>
          </p:cNvGraphicFramePr>
          <p:nvPr/>
        </p:nvGraphicFramePr>
        <p:xfrm>
          <a:off x="4500563" y="4071938"/>
          <a:ext cx="1171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Формула" r:id="rId17" imgW="749300" imgH="228600" progId="Equation.3">
                  <p:embed/>
                </p:oleObj>
              </mc:Choice>
              <mc:Fallback>
                <p:oleObj name="Формула" r:id="rId17" imgW="749300" imgH="2286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071938"/>
                        <a:ext cx="11715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1"/>
          <p:cNvGraphicFramePr>
            <a:graphicFrameLocks noChangeAspect="1"/>
          </p:cNvGraphicFramePr>
          <p:nvPr/>
        </p:nvGraphicFramePr>
        <p:xfrm>
          <a:off x="3286125" y="4714875"/>
          <a:ext cx="15954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Формула" r:id="rId19" imgW="850900" imgH="228600" progId="Equation.3">
                  <p:embed/>
                </p:oleObj>
              </mc:Choice>
              <mc:Fallback>
                <p:oleObj name="Формула" r:id="rId19" imgW="850900" imgH="2286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4714875"/>
                        <a:ext cx="15954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28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eaLnBrk="1" hangingPunct="1"/>
            <a:r>
              <a:rPr lang="ru-RU" altLang="ru-RU" sz="4000" dirty="0" smtClean="0"/>
              <a:t>1. Односторонняя функция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5693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Пусть </a:t>
            </a:r>
            <a:r>
              <a:rPr lang="en-US" altLang="ru-RU" sz="2400"/>
              <a:t>X </a:t>
            </a:r>
            <a:r>
              <a:rPr lang="ru-RU" altLang="ru-RU" sz="2400"/>
              <a:t>и </a:t>
            </a:r>
            <a:r>
              <a:rPr lang="en-US" altLang="ru-RU" sz="2400"/>
              <a:t>Y</a:t>
            </a:r>
            <a:r>
              <a:rPr lang="ru-RU" altLang="ru-RU" sz="2400"/>
              <a:t> дискретные множества.  Функция </a:t>
            </a:r>
            <a:r>
              <a:rPr lang="en-US" altLang="ru-RU" sz="2400"/>
              <a:t>y=f(x)</a:t>
            </a:r>
            <a:r>
              <a:rPr lang="ru-RU" altLang="ru-RU" sz="2400"/>
              <a:t>, где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/>
              <a:t>x</a:t>
            </a:r>
            <a:r>
              <a:rPr lang="en-US" altLang="ru-RU" sz="2400">
                <a:sym typeface="Symbol" pitchFamily="18" charset="2"/>
              </a:rPr>
              <a:t> </a:t>
            </a:r>
            <a:r>
              <a:rPr lang="en-US" altLang="ru-RU" sz="2400"/>
              <a:t>X , y </a:t>
            </a:r>
            <a:r>
              <a:rPr lang="en-US" altLang="ru-RU" sz="2400">
                <a:sym typeface="Symbol" pitchFamily="18" charset="2"/>
              </a:rPr>
              <a:t> </a:t>
            </a:r>
            <a:r>
              <a:rPr lang="en-US" altLang="ru-RU" sz="2400"/>
              <a:t>Y </a:t>
            </a:r>
            <a:r>
              <a:rPr lang="ru-RU" altLang="ru-RU" sz="2400"/>
              <a:t>называется односторонней (однонаправленной),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если </a:t>
            </a:r>
            <a:r>
              <a:rPr lang="en-US" altLang="ru-RU" sz="2400"/>
              <a:t>y</a:t>
            </a:r>
            <a:r>
              <a:rPr lang="ru-RU" altLang="ru-RU" sz="2400"/>
              <a:t> легко вычисляется по любому </a:t>
            </a:r>
            <a:r>
              <a:rPr lang="en-US" altLang="ru-RU" sz="2400"/>
              <a:t>x</a:t>
            </a:r>
            <a:r>
              <a:rPr lang="ru-RU" altLang="ru-RU" sz="2400"/>
              <a:t>, а обратная функция  </a:t>
            </a:r>
            <a:r>
              <a:rPr lang="en-US" altLang="ru-RU" sz="2400">
                <a:cs typeface="Times New Roman" pitchFamily="18" charset="0"/>
              </a:rPr>
              <a:t>x=f</a:t>
            </a:r>
            <a:r>
              <a:rPr lang="en-US" altLang="ru-RU" sz="2400" baseline="30000">
                <a:cs typeface="Times New Roman" pitchFamily="18" charset="0"/>
              </a:rPr>
              <a:t>-1</a:t>
            </a:r>
            <a:r>
              <a:rPr lang="en-US" altLang="ru-RU" sz="2400">
                <a:cs typeface="Times New Roman" pitchFamily="18" charset="0"/>
              </a:rPr>
              <a:t>(y) </a:t>
            </a:r>
            <a:r>
              <a:rPr lang="ru-RU" altLang="ru-RU" sz="2400"/>
              <a:t>является трудно вычислимой.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95288" y="3213100"/>
            <a:ext cx="8458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Пример ОФ.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cs typeface="Times New Roman" pitchFamily="18" charset="0"/>
              </a:rPr>
              <a:t>y=a</a:t>
            </a:r>
            <a:r>
              <a:rPr lang="en-US" altLang="ru-RU" sz="2400" baseline="30000">
                <a:cs typeface="Times New Roman" pitchFamily="18" charset="0"/>
              </a:rPr>
              <a:t>x</a:t>
            </a:r>
            <a:r>
              <a:rPr lang="en-US" altLang="ru-RU" sz="2400">
                <a:cs typeface="Times New Roman" pitchFamily="18" charset="0"/>
              </a:rPr>
              <a:t>mod</a:t>
            </a:r>
            <a:r>
              <a:rPr lang="en-US" altLang="ru-RU" sz="2400"/>
              <a:t>p</a:t>
            </a:r>
            <a:r>
              <a:rPr lang="ru-RU" altLang="ru-RU" sz="2400"/>
              <a:t>, где </a:t>
            </a:r>
            <a:r>
              <a:rPr lang="en-US" altLang="ru-RU" sz="2400"/>
              <a:t>p</a:t>
            </a:r>
            <a:r>
              <a:rPr lang="ru-RU" altLang="ru-RU" sz="2400"/>
              <a:t>- простое число, </a:t>
            </a:r>
            <a:r>
              <a:rPr lang="en-US" altLang="ru-RU" sz="2400"/>
              <a:t>x</a:t>
            </a:r>
            <a:r>
              <a:rPr lang="ru-RU" altLang="ru-RU" sz="2400"/>
              <a:t> - целое</a:t>
            </a:r>
            <a:r>
              <a:rPr lang="en-US" altLang="ru-RU" sz="2400"/>
              <a:t> </a:t>
            </a:r>
            <a:r>
              <a:rPr lang="ru-RU" altLang="ru-RU" sz="2400"/>
              <a:t>число,</a:t>
            </a:r>
            <a:endParaRPr lang="en-US" altLang="ru-RU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/>
              <a:t>a</a:t>
            </a:r>
            <a:r>
              <a:rPr lang="ru-RU" altLang="ru-RU" sz="2400"/>
              <a:t> -примитивный элемент поля Галуа </a:t>
            </a:r>
            <a:r>
              <a:rPr lang="en-US" altLang="ru-RU" sz="2400"/>
              <a:t>GF(p). </a:t>
            </a:r>
            <a:r>
              <a:rPr lang="ru-RU" altLang="ru-RU" sz="2400"/>
              <a:t>То есть </a:t>
            </a:r>
            <a:r>
              <a:rPr lang="en-US" altLang="ru-RU" sz="2400"/>
              <a:t>a </a:t>
            </a:r>
            <a:r>
              <a:rPr lang="ru-RU" altLang="ru-RU" sz="2400"/>
              <a:t>такое число, что все его степени </a:t>
            </a:r>
            <a:r>
              <a:rPr lang="en-US" altLang="ru-RU" sz="2400">
                <a:cs typeface="Times New Roman" pitchFamily="18" charset="0"/>
              </a:rPr>
              <a:t>a</a:t>
            </a:r>
            <a:r>
              <a:rPr lang="en-US" altLang="ru-RU" sz="2400" baseline="30000">
                <a:cs typeface="Times New Roman" pitchFamily="18" charset="0"/>
              </a:rPr>
              <a:t>i</a:t>
            </a:r>
            <a:r>
              <a:rPr lang="en-US" altLang="ru-RU" sz="2400">
                <a:cs typeface="Times New Roman" pitchFamily="18" charset="0"/>
              </a:rPr>
              <a:t>modp, i= 1,2…p-1</a:t>
            </a:r>
            <a:r>
              <a:rPr lang="ru-RU" altLang="ru-RU" sz="24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принимают все значения в множестве чисел от 1 до </a:t>
            </a:r>
            <a:r>
              <a:rPr lang="en-US" altLang="ru-RU" sz="2400"/>
              <a:t>p-1</a:t>
            </a:r>
            <a:r>
              <a:rPr lang="ru-RU" altLang="ru-RU" sz="2400"/>
              <a:t>.</a:t>
            </a:r>
            <a:endParaRPr lang="ru-RU" altLang="ru-RU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</p:spTree>
    <p:extLst>
      <p:ext uri="{BB962C8B-B14F-4D97-AF65-F5344CB8AC3E}">
        <p14:creationId xmlns:p14="http://schemas.microsoft.com/office/powerpoint/2010/main" val="1611827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Наибольший общий делитель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800" b="1" dirty="0" smtClean="0"/>
              <a:t>Наибольшим общим делителем (НОД) двух чисел </a:t>
            </a:r>
            <a:r>
              <a:rPr lang="en-US" altLang="ru-RU" sz="1800" b="1" dirty="0" smtClean="0"/>
              <a:t>v </a:t>
            </a:r>
            <a:r>
              <a:rPr lang="ru-RU" altLang="ru-RU" sz="1800" b="1" dirty="0" smtClean="0"/>
              <a:t>и </a:t>
            </a:r>
            <a:r>
              <a:rPr lang="en-US" altLang="ru-RU" sz="1800" b="1" dirty="0" smtClean="0"/>
              <a:t>u </a:t>
            </a:r>
            <a:r>
              <a:rPr lang="ru-RU" altLang="ru-RU" sz="1800" b="1" dirty="0" smtClean="0"/>
              <a:t>называется наибольшее целое число, которое делит оба числа.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 smtClean="0"/>
              <a:t>Нахождение НОД: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dirty="0" smtClean="0"/>
              <a:t>Прямой метод - разложение чисел на множители.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 smtClean="0"/>
              <a:t>     </a:t>
            </a:r>
            <a:r>
              <a:rPr lang="en-US" altLang="ru-RU" sz="2000" dirty="0" smtClean="0"/>
              <a:t>u=210 = 2</a:t>
            </a:r>
            <a:r>
              <a:rPr lang="en-US" altLang="ru-RU" sz="2000" dirty="0" smtClean="0">
                <a:cs typeface="Arial" pitchFamily="34" charset="0"/>
              </a:rPr>
              <a:t>•3•5•7, v=135=3•3•3•5. </a:t>
            </a:r>
            <a:r>
              <a:rPr lang="ru-RU" altLang="ru-RU" sz="2000" dirty="0" smtClean="0"/>
              <a:t>НОД(210,135)=15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dirty="0" smtClean="0"/>
              <a:t>Алгоритм Евклида.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ru-RU" altLang="ru-RU" sz="2000" dirty="0" smtClean="0"/>
              <a:t>                       </a:t>
            </a:r>
            <a:r>
              <a:rPr lang="en-US" altLang="ru-RU" sz="2000" dirty="0" smtClean="0">
                <a:cs typeface="Times New Roman" pitchFamily="18" charset="0"/>
              </a:rPr>
              <a:t>u=a</a:t>
            </a:r>
            <a:r>
              <a:rPr lang="en-US" altLang="ru-RU" sz="2000" baseline="-30000" dirty="0" smtClean="0">
                <a:cs typeface="Times New Roman" pitchFamily="18" charset="0"/>
              </a:rPr>
              <a:t>1</a:t>
            </a:r>
            <a:r>
              <a:rPr lang="en-US" altLang="ru-RU" sz="2000" dirty="0" smtClean="0">
                <a:cs typeface="Times New Roman" pitchFamily="18" charset="0"/>
              </a:rPr>
              <a:t>v+b</a:t>
            </a:r>
            <a:r>
              <a:rPr lang="en-US" altLang="ru-RU" sz="2000" baseline="-30000" dirty="0" smtClean="0">
                <a:cs typeface="Times New Roman" pitchFamily="18" charset="0"/>
              </a:rPr>
              <a:t>1</a:t>
            </a:r>
            <a:endParaRPr lang="ru-RU" altLang="ru-RU" sz="2000" dirty="0" smtClean="0"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000" dirty="0" smtClean="0"/>
              <a:t>                       </a:t>
            </a:r>
            <a:r>
              <a:rPr lang="en-US" altLang="ru-RU" sz="2000" dirty="0" smtClean="0">
                <a:cs typeface="Times New Roman" pitchFamily="18" charset="0"/>
              </a:rPr>
              <a:t>v=a</a:t>
            </a:r>
            <a:r>
              <a:rPr lang="en-US" altLang="ru-RU" sz="2000" baseline="-30000" dirty="0" smtClean="0">
                <a:cs typeface="Times New Roman" pitchFamily="18" charset="0"/>
              </a:rPr>
              <a:t>2</a:t>
            </a:r>
            <a:r>
              <a:rPr lang="en-US" altLang="ru-RU" sz="2000" dirty="0" smtClean="0">
                <a:cs typeface="Times New Roman" pitchFamily="18" charset="0"/>
              </a:rPr>
              <a:t>b</a:t>
            </a:r>
            <a:r>
              <a:rPr lang="en-US" altLang="ru-RU" sz="2000" baseline="-30000" dirty="0" smtClean="0">
                <a:cs typeface="Times New Roman" pitchFamily="18" charset="0"/>
              </a:rPr>
              <a:t>1</a:t>
            </a:r>
            <a:r>
              <a:rPr lang="en-US" altLang="ru-RU" sz="2000" dirty="0" smtClean="0">
                <a:cs typeface="Times New Roman" pitchFamily="18" charset="0"/>
              </a:rPr>
              <a:t>+b</a:t>
            </a:r>
            <a:r>
              <a:rPr lang="en-US" altLang="ru-RU" sz="2000" baseline="-30000" dirty="0" smtClean="0">
                <a:cs typeface="Times New Roman" pitchFamily="18" charset="0"/>
              </a:rPr>
              <a:t>2</a:t>
            </a:r>
            <a:endParaRPr lang="ru-RU" altLang="ru-RU" sz="2000" dirty="0" smtClean="0">
              <a:cs typeface="Times New Roman" pitchFamily="18" charset="0"/>
            </a:endParaRPr>
          </a:p>
          <a:p>
            <a:pPr eaLnBrk="1" hangingPunct="1">
              <a:lnSpc>
                <a:spcPct val="40000"/>
              </a:lnSpc>
              <a:buFontTx/>
              <a:buNone/>
            </a:pPr>
            <a:r>
              <a:rPr lang="ru-RU" altLang="ru-RU" sz="2000" dirty="0" smtClean="0"/>
              <a:t>                      </a:t>
            </a:r>
            <a:r>
              <a:rPr lang="en-US" altLang="ru-RU" sz="2000" dirty="0" smtClean="0">
                <a:cs typeface="Times New Roman" pitchFamily="18" charset="0"/>
              </a:rPr>
              <a:t>      ···       </a:t>
            </a:r>
            <a:endParaRPr lang="ru-RU" altLang="ru-RU" sz="2000" dirty="0" smtClean="0"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000" dirty="0" smtClean="0"/>
              <a:t>                       </a:t>
            </a:r>
            <a:r>
              <a:rPr lang="en-US" altLang="ru-RU" sz="2000" dirty="0" smtClean="0">
                <a:cs typeface="Times New Roman" pitchFamily="18" charset="0"/>
              </a:rPr>
              <a:t>b</a:t>
            </a:r>
            <a:r>
              <a:rPr lang="en-US" altLang="ru-RU" sz="2000" baseline="-30000" dirty="0" smtClean="0">
                <a:cs typeface="Times New Roman" pitchFamily="18" charset="0"/>
              </a:rPr>
              <a:t>k-3</a:t>
            </a:r>
            <a:r>
              <a:rPr lang="en-US" altLang="ru-RU" sz="2000" dirty="0" smtClean="0">
                <a:cs typeface="Times New Roman" pitchFamily="18" charset="0"/>
              </a:rPr>
              <a:t>=a</a:t>
            </a:r>
            <a:r>
              <a:rPr lang="en-US" altLang="ru-RU" sz="2000" baseline="-30000" dirty="0" smtClean="0">
                <a:cs typeface="Times New Roman" pitchFamily="18" charset="0"/>
              </a:rPr>
              <a:t>k-1</a:t>
            </a:r>
            <a:r>
              <a:rPr lang="en-US" altLang="ru-RU" sz="2000" dirty="0" smtClean="0">
                <a:cs typeface="Times New Roman" pitchFamily="18" charset="0"/>
              </a:rPr>
              <a:t>b</a:t>
            </a:r>
            <a:r>
              <a:rPr lang="en-US" altLang="ru-RU" sz="2000" baseline="-30000" dirty="0" smtClean="0">
                <a:cs typeface="Times New Roman" pitchFamily="18" charset="0"/>
              </a:rPr>
              <a:t>k-2</a:t>
            </a:r>
            <a:r>
              <a:rPr lang="en-US" altLang="ru-RU" sz="2000" dirty="0" smtClean="0">
                <a:cs typeface="Times New Roman" pitchFamily="18" charset="0"/>
              </a:rPr>
              <a:t>+b</a:t>
            </a:r>
            <a:r>
              <a:rPr lang="en-US" altLang="ru-RU" sz="2000" baseline="-30000" dirty="0" smtClean="0">
                <a:cs typeface="Times New Roman" pitchFamily="18" charset="0"/>
              </a:rPr>
              <a:t>k-1</a:t>
            </a:r>
            <a:endParaRPr lang="ru-RU" altLang="ru-RU" sz="2000" dirty="0" smtClean="0"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000" dirty="0" smtClean="0"/>
              <a:t>                       </a:t>
            </a:r>
            <a:r>
              <a:rPr lang="en-US" altLang="ru-RU" sz="2000" dirty="0" smtClean="0">
                <a:cs typeface="Times New Roman" pitchFamily="18" charset="0"/>
              </a:rPr>
              <a:t>b</a:t>
            </a:r>
            <a:r>
              <a:rPr lang="en-US" altLang="ru-RU" sz="2000" baseline="-30000" dirty="0" smtClean="0">
                <a:cs typeface="Times New Roman" pitchFamily="18" charset="0"/>
              </a:rPr>
              <a:t>k-2</a:t>
            </a:r>
            <a:r>
              <a:rPr lang="en-US" altLang="ru-RU" sz="2000" dirty="0" smtClean="0">
                <a:cs typeface="Times New Roman" pitchFamily="18" charset="0"/>
              </a:rPr>
              <a:t>=a</a:t>
            </a:r>
            <a:r>
              <a:rPr lang="en-US" altLang="ru-RU" sz="2000" baseline="-30000" dirty="0" smtClean="0">
                <a:cs typeface="Times New Roman" pitchFamily="18" charset="0"/>
              </a:rPr>
              <a:t>k</a:t>
            </a:r>
            <a:r>
              <a:rPr lang="en-US" altLang="ru-RU" sz="2000" dirty="0" smtClean="0">
                <a:cs typeface="Times New Roman" pitchFamily="18" charset="0"/>
              </a:rPr>
              <a:t>b</a:t>
            </a:r>
            <a:r>
              <a:rPr lang="en-US" altLang="ru-RU" sz="2000" baseline="-30000" dirty="0" smtClean="0">
                <a:cs typeface="Times New Roman" pitchFamily="18" charset="0"/>
              </a:rPr>
              <a:t>k-1</a:t>
            </a:r>
            <a:r>
              <a:rPr lang="en-US" altLang="ru-RU" sz="2000" dirty="0" smtClean="0">
                <a:cs typeface="Times New Roman" pitchFamily="18" charset="0"/>
              </a:rPr>
              <a:t>+b</a:t>
            </a:r>
            <a:r>
              <a:rPr lang="en-US" altLang="ru-RU" sz="2000" baseline="-30000" dirty="0" smtClean="0">
                <a:cs typeface="Times New Roman" pitchFamily="18" charset="0"/>
              </a:rPr>
              <a:t>k</a:t>
            </a:r>
            <a:endParaRPr lang="ru-RU" altLang="ru-RU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800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24075" y="5229225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cs typeface="Times New Roman" pitchFamily="18" charset="0"/>
              </a:rPr>
              <a:t>Если </a:t>
            </a:r>
            <a:r>
              <a:rPr lang="en-US" altLang="ru-RU" sz="2000">
                <a:cs typeface="Times New Roman" pitchFamily="18" charset="0"/>
              </a:rPr>
              <a:t>b</a:t>
            </a:r>
            <a:r>
              <a:rPr lang="en-US" altLang="ru-RU" sz="2000" baseline="-30000">
                <a:cs typeface="Times New Roman" pitchFamily="18" charset="0"/>
              </a:rPr>
              <a:t>k</a:t>
            </a:r>
            <a:r>
              <a:rPr lang="ru-RU" altLang="ru-RU" sz="2000">
                <a:cs typeface="Times New Roman" pitchFamily="18" charset="0"/>
              </a:rPr>
              <a:t>=1, то НОД(</a:t>
            </a:r>
            <a:r>
              <a:rPr lang="en-US" altLang="ru-RU" sz="2000">
                <a:cs typeface="Times New Roman" pitchFamily="18" charset="0"/>
              </a:rPr>
              <a:t>u</a:t>
            </a:r>
            <a:r>
              <a:rPr lang="ru-RU" altLang="ru-RU" sz="2000">
                <a:cs typeface="Times New Roman" pitchFamily="18" charset="0"/>
              </a:rPr>
              <a:t>,</a:t>
            </a:r>
            <a:r>
              <a:rPr lang="en-US" altLang="ru-RU" sz="2000">
                <a:cs typeface="Times New Roman" pitchFamily="18" charset="0"/>
              </a:rPr>
              <a:t>v</a:t>
            </a:r>
            <a:r>
              <a:rPr lang="ru-RU" altLang="ru-RU" sz="2000">
                <a:cs typeface="Times New Roman" pitchFamily="18" charset="0"/>
              </a:rPr>
              <a:t>)=1,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cs typeface="Times New Roman" pitchFamily="18" charset="0"/>
              </a:rPr>
              <a:t>если </a:t>
            </a:r>
            <a:r>
              <a:rPr lang="en-US" altLang="ru-RU" sz="2000">
                <a:cs typeface="Times New Roman" pitchFamily="18" charset="0"/>
              </a:rPr>
              <a:t>b</a:t>
            </a:r>
            <a:r>
              <a:rPr lang="en-US" altLang="ru-RU" sz="2000" baseline="-30000">
                <a:cs typeface="Times New Roman" pitchFamily="18" charset="0"/>
              </a:rPr>
              <a:t>k</a:t>
            </a:r>
            <a:r>
              <a:rPr lang="ru-RU" altLang="ru-RU" sz="2000">
                <a:cs typeface="Times New Roman" pitchFamily="18" charset="0"/>
              </a:rPr>
              <a:t>=0, то НОД(</a:t>
            </a:r>
            <a:r>
              <a:rPr lang="en-US" altLang="ru-RU" sz="2000">
                <a:cs typeface="Times New Roman" pitchFamily="18" charset="0"/>
              </a:rPr>
              <a:t>u</a:t>
            </a:r>
            <a:r>
              <a:rPr lang="ru-RU" altLang="ru-RU" sz="2000">
                <a:cs typeface="Times New Roman" pitchFamily="18" charset="0"/>
              </a:rPr>
              <a:t>,</a:t>
            </a:r>
            <a:r>
              <a:rPr lang="en-US" altLang="ru-RU" sz="2000">
                <a:cs typeface="Times New Roman" pitchFamily="18" charset="0"/>
              </a:rPr>
              <a:t>v</a:t>
            </a:r>
            <a:r>
              <a:rPr lang="ru-RU" altLang="ru-RU" sz="2000">
                <a:cs typeface="Times New Roman" pitchFamily="18" charset="0"/>
              </a:rPr>
              <a:t>)= </a:t>
            </a:r>
            <a:r>
              <a:rPr lang="en-US" altLang="ru-RU" sz="2000">
                <a:cs typeface="Times New Roman" pitchFamily="18" charset="0"/>
              </a:rPr>
              <a:t>b</a:t>
            </a:r>
            <a:r>
              <a:rPr lang="en-US" altLang="ru-RU" sz="2000" baseline="-30000">
                <a:cs typeface="Times New Roman" pitchFamily="18" charset="0"/>
              </a:rPr>
              <a:t>k</a:t>
            </a:r>
            <a:r>
              <a:rPr lang="ru-RU" altLang="ru-RU" sz="2000" baseline="-30000">
                <a:cs typeface="Times New Roman" pitchFamily="18" charset="0"/>
              </a:rPr>
              <a:t>-1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787900" y="3213100"/>
            <a:ext cx="316865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/>
              <a:t>210=1*135+75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/>
              <a:t>135=1*75+60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/>
              <a:t>75=1*60+</a:t>
            </a:r>
            <a:r>
              <a:rPr lang="en-US" altLang="ru-RU" sz="2400" b="1"/>
              <a:t>15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/>
              <a:t>60=4*15+0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2000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1857356" y="3429000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2500298" y="34290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140200" y="5949950"/>
            <a:ext cx="4664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Числа </a:t>
            </a:r>
            <a:r>
              <a:rPr lang="en-US" altLang="ru-RU" sz="2000"/>
              <a:t>u </a:t>
            </a:r>
            <a:r>
              <a:rPr lang="ru-RU" altLang="ru-RU" sz="2000"/>
              <a:t>и </a:t>
            </a:r>
            <a:r>
              <a:rPr lang="en-US" altLang="ru-RU" sz="2000"/>
              <a:t>v</a:t>
            </a:r>
            <a:r>
              <a:rPr lang="ru-RU" altLang="ru-RU" sz="2000"/>
              <a:t> называются взаимопростыми, если </a:t>
            </a:r>
            <a:r>
              <a:rPr lang="ru-RU" altLang="ru-RU" sz="2000">
                <a:cs typeface="Times New Roman" pitchFamily="18" charset="0"/>
              </a:rPr>
              <a:t>НОД(</a:t>
            </a:r>
            <a:r>
              <a:rPr lang="en-US" altLang="ru-RU" sz="2000">
                <a:cs typeface="Times New Roman" pitchFamily="18" charset="0"/>
              </a:rPr>
              <a:t>u</a:t>
            </a:r>
            <a:r>
              <a:rPr lang="ru-RU" altLang="ru-RU" sz="2000">
                <a:cs typeface="Times New Roman" pitchFamily="18" charset="0"/>
              </a:rPr>
              <a:t>,</a:t>
            </a:r>
            <a:r>
              <a:rPr lang="en-US" altLang="ru-RU" sz="2000">
                <a:cs typeface="Times New Roman" pitchFamily="18" charset="0"/>
              </a:rPr>
              <a:t>v</a:t>
            </a:r>
            <a:r>
              <a:rPr lang="ru-RU" altLang="ru-RU" sz="2000">
                <a:cs typeface="Times New Roman" pitchFamily="18" charset="0"/>
              </a:rPr>
              <a:t>)=1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79388" y="6010275"/>
            <a:ext cx="3744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000" b="1"/>
              <a:t>Евклид </a:t>
            </a:r>
            <a:r>
              <a:rPr lang="ru-RU" altLang="ru-RU" sz="2000"/>
              <a:t>–древнегреческий математик  (365-300 г до н.э.)</a:t>
            </a:r>
          </a:p>
        </p:txBody>
      </p:sp>
    </p:spTree>
    <p:extLst>
      <p:ext uri="{BB962C8B-B14F-4D97-AF65-F5344CB8AC3E}">
        <p14:creationId xmlns:p14="http://schemas.microsoft.com/office/powerpoint/2010/main" val="282905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0075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6.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Найдем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(1547, 560)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выполняя шаги алгоритма Евклида: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Докажем, что алгоритм Евклида всегда приводит к нахождению </a:t>
            </a:r>
            <a:r>
              <a:rPr lang="en-US" alt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b="1" i="1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за определенное конечное число шагов.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Легко заметить, что остатки строго уменьшаются с каждым шагом. Таким образом, через конечное число шагов остаток должен стать равным 0, а следовательно, алгоритм всегда заканчивается после конечного числа шагов, причем последний ненулевой остаток будет равен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Действительно, если какое-то число делит как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оно должно делить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Поскольку это число делит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оно должно делить 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и так далее вплоть до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357422" y="928670"/>
          <a:ext cx="39973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Формула" r:id="rId3" imgW="2463800" imgH="660400" progId="Equation.3">
                  <p:embed/>
                </p:oleObj>
              </mc:Choice>
              <mc:Fallback>
                <p:oleObj name="Формула" r:id="rId3" imgW="2463800" imgH="660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928670"/>
                        <a:ext cx="39973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357554" y="2000240"/>
          <a:ext cx="195421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Формула" r:id="rId5" imgW="1180588" imgH="215806" progId="Equation.3">
                  <p:embed/>
                </p:oleObj>
              </mc:Choice>
              <mc:Fallback>
                <p:oleObj name="Формула" r:id="rId5" imgW="1180588" imgH="21580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000240"/>
                        <a:ext cx="1954212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339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47148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 другой стороны, проходя по этому алгоритму снизу вверх, легко видеть, что последний остаток должен делить все остатки. Тогда, по определению,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= gcd (a,b)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поскольку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с одной стороны, делит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а с другой стороны, он делится на любой общий делитель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                 </a:t>
            </a:r>
          </a:p>
          <a:p>
            <a:pPr>
              <a:buFont typeface="Arial" pitchFamily="34" charset="0"/>
              <a:buNone/>
            </a:pP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Найдем сложность вычисления (время вычисления)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gcd(a,b)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 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Докажем сначала, что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Предположим, что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.Тогда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			        (2.2)</a:t>
            </a:r>
          </a:p>
          <a:p>
            <a:pPr algn="just">
              <a:lnSpc>
                <a:spcPct val="120000"/>
              </a:lnSpc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Если же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, то после следующего деления получаем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отсюда следует</a:t>
            </a:r>
            <a:endParaRPr lang="en-US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20000"/>
              </a:lnSpc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</a:p>
          <a:p>
            <a:pPr>
              <a:buFont typeface="Arial" pitchFamily="34" charset="0"/>
              <a:buNone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357563" y="2643188"/>
          <a:ext cx="9286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Формула" r:id="rId3" imgW="634725" imgH="393529" progId="Equation.3">
                  <p:embed/>
                </p:oleObj>
              </mc:Choice>
              <mc:Fallback>
                <p:oleObj name="Формула" r:id="rId3" imgW="634725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643188"/>
                        <a:ext cx="92868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500813" y="2714625"/>
          <a:ext cx="8763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Формула" r:id="rId5" imgW="622030" imgH="393529" progId="Equation.3">
                  <p:embed/>
                </p:oleObj>
              </mc:Choice>
              <mc:Fallback>
                <p:oleObj name="Формула" r:id="rId5" imgW="622030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2714625"/>
                        <a:ext cx="8763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00563" y="3071813"/>
          <a:ext cx="14938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Формула" r:id="rId7" imgW="1028254" imgH="393529" progId="Equation.3">
                  <p:embed/>
                </p:oleObj>
              </mc:Choice>
              <mc:Fallback>
                <p:oleObj name="Формула" r:id="rId7" imgW="1028254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071813"/>
                        <a:ext cx="14938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071688" y="3429000"/>
          <a:ext cx="10001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Формула" r:id="rId9" imgW="634725" imgH="393529" progId="Equation.3">
                  <p:embed/>
                </p:oleObj>
              </mc:Choice>
              <mc:Fallback>
                <p:oleObj name="Формула" r:id="rId9" imgW="634725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429000"/>
                        <a:ext cx="100012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714750" y="4214813"/>
          <a:ext cx="155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Формула" r:id="rId11" imgW="876300" imgH="241300" progId="Equation.3">
                  <p:embed/>
                </p:oleObj>
              </mc:Choice>
              <mc:Fallback>
                <p:oleObj name="Формула" r:id="rId11" imgW="876300" imgH="2413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214813"/>
                        <a:ext cx="15573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357813" y="4143375"/>
          <a:ext cx="15478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Формула" r:id="rId13" imgW="1066337" imgH="393529" progId="Equation.3">
                  <p:embed/>
                </p:oleObj>
              </mc:Choice>
              <mc:Fallback>
                <p:oleObj name="Формула" r:id="rId13" imgW="1066337" imgH="393529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4143375"/>
                        <a:ext cx="15478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857250" y="4000500"/>
          <a:ext cx="13001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Формула" r:id="rId15" imgW="1002865" imgH="241195" progId="Equation.3">
                  <p:embed/>
                </p:oleObj>
              </mc:Choice>
              <mc:Fallback>
                <p:oleObj name="Формула" r:id="rId15" imgW="1002865" imgH="241195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000500"/>
                        <a:ext cx="1300163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8779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572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Возвращаясь к оценке сложности алгоритма Евклида, видим, что за каждые два шага остаток уменьшается не менее чем в два раза, и он не может быть меньше 1. Отсюда следует, что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алгоритм нахождения  </a:t>
            </a:r>
            <a:r>
              <a:rPr lang="en-US" altLang="ru-RU" sz="2000" b="1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потребует не более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2[log</a:t>
            </a:r>
            <a:r>
              <a:rPr lang="en-US" alt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a]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делений, что дает оценку сложности 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При выполнении каждого деления числа, участвующие в делении, не могут быть больше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и поэтому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число операций каждого деления равно 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O(log</a:t>
            </a:r>
            <a:r>
              <a:rPr lang="en-US" alt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 a)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итоге получаем, что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сложность алгоритма Евклида равна 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O(log</a:t>
            </a:r>
            <a:r>
              <a:rPr lang="en-US" altLang="ru-RU" sz="2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 a)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Замечание.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В действительности, если также учесть факт уменьшения чисел на каждом шаге, то сложность можно оценить точнее, а именно как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. В любом случае задача нахождения  является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полиномиально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сложной.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/>
          </a:p>
          <a:p>
            <a:pPr>
              <a:buFont typeface="Arial" pitchFamily="34" charset="0"/>
              <a:buNone/>
            </a:pPr>
            <a:endParaRPr lang="ru-RU" altLang="ru-RU" sz="2000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857250" y="2214563"/>
          <a:ext cx="22145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Формула" r:id="rId3" imgW="1485900" imgH="241300" progId="Equation.3">
                  <p:embed/>
                </p:oleObj>
              </mc:Choice>
              <mc:Fallback>
                <p:oleObj name="Формула" r:id="rId3" imgW="1485900" imgH="241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214563"/>
                        <a:ext cx="221456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85875" y="4557713"/>
          <a:ext cx="8572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Формула" r:id="rId5" imgW="622030" imgH="228501" progId="Equation.3">
                  <p:embed/>
                </p:oleObj>
              </mc:Choice>
              <mc:Fallback>
                <p:oleObj name="Формула" r:id="rId5" imgW="622030" imgH="228501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557713"/>
                        <a:ext cx="8572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6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62865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Утверждение 1.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d=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a&gt;b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Тогда существуют такие целые числа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что</a:t>
            </a: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(2.3)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причем сложность нахождения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оценивается как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O(log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a)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Доказательство основано на использовании алгоритма Евклида для нахождения наибольшего общего делителя чисел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Затем по строкам этого алгоритма поднимаемся вверх и получаем необходимое представление (2.3).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Рассмотрим идею доказательства на числовом примере.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Представим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(1547,560)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7 как линейную комбинацию чисел 1547 и 560. Для этого сначала выполним алгоритм Евклида: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(1547,560)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(1547,560)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143375" y="1000125"/>
          <a:ext cx="13573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Формула" r:id="rId3" imgW="914003" imgH="177723" progId="Equation.3">
                  <p:embed/>
                </p:oleObj>
              </mc:Choice>
              <mc:Fallback>
                <p:oleObj name="Формула" r:id="rId3" imgW="914003" imgH="177723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000125"/>
                        <a:ext cx="13573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979488" y="4508500"/>
          <a:ext cx="163036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1269720" imgH="1346040" progId="">
                  <p:embed/>
                </p:oleObj>
              </mc:Choice>
              <mc:Fallback>
                <p:oleObj name="Equation" r:id="rId5" imgW="1269720" imgH="13460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4508500"/>
                        <a:ext cx="1630362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285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Далее, следуя идее алгоритма для нахождения множителей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получаем: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2.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Целые числа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взаимно простыми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если их наибольший общий делитель равен 1.                                                                       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Из доказанного ранее утверждения следует, что для двух взаимно простых чисел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можно представить их 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следующем виде: 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где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a&gt;b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причем сложность нахождения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O(log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(Данное свойство эффективно используется далее для нахождения обратных элементов.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altLang="ru-RU" sz="2000" dirty="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85875" y="1357313"/>
          <a:ext cx="66198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Формула" r:id="rId3" imgW="4864100" imgH="787400" progId="Equation.3">
                  <p:embed/>
                </p:oleObj>
              </mc:Choice>
              <mc:Fallback>
                <p:oleObj name="Формула" r:id="rId3" imgW="4864100" imgH="787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357313"/>
                        <a:ext cx="661987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857250" y="4357688"/>
          <a:ext cx="149066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Формула" r:id="rId5" imgW="926698" imgH="177723" progId="Equation.3">
                  <p:embed/>
                </p:oleObj>
              </mc:Choice>
              <mc:Fallback>
                <p:oleObj name="Формула" r:id="rId5" imgW="926698" imgH="177723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357688"/>
                        <a:ext cx="1490663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261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52863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3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Пусть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целое натуральное число, тогда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функцией Эйлера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называется количество целых неотрицательных чисел, меньших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 взаимно простых с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т. е.: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	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означает количество элементов множества 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Свойства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, если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– простое число.</a:t>
            </a:r>
          </a:p>
          <a:p>
            <a:pPr>
              <a:buFont typeface="Arial" pitchFamily="34" charset="0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alt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Операции по числовому модулю (сравнения, конгруэнтность)</a:t>
            </a:r>
            <a:endParaRPr lang="ru-RU" alt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Будем полагать, что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           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или говорить, что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сравнимо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по модулю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(a – b)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делится на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без остатка.</a:t>
            </a:r>
          </a:p>
          <a:p>
            <a:pPr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Говорят также, что </a:t>
            </a:r>
            <a:r>
              <a:rPr lang="en-US" altLang="ru-RU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>
                <a:latin typeface="Times New Roman" pitchFamily="18" charset="0"/>
                <a:cs typeface="Times New Roman" pitchFamily="18" charset="0"/>
              </a:rPr>
              <a:t>конгруэнтно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785938" y="1143000"/>
          <a:ext cx="4556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Формула" r:id="rId3" imgW="304536" imgH="215713" progId="Equation.3">
                  <p:embed/>
                </p:oleObj>
              </mc:Choice>
              <mc:Fallback>
                <p:oleObj name="Формула" r:id="rId3" imgW="304536" imgH="215713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1143000"/>
                        <a:ext cx="45561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143250" y="1785938"/>
          <a:ext cx="32353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Формула" r:id="rId5" imgW="1954951" imgH="215806" progId="Equation.3">
                  <p:embed/>
                </p:oleObj>
              </mc:Choice>
              <mc:Fallback>
                <p:oleObj name="Формула" r:id="rId5" imgW="1954951" imgH="215806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785938"/>
                        <a:ext cx="323532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071670" y="3286124"/>
          <a:ext cx="8921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Формула" r:id="rId7" imgW="507780" imgH="203112" progId="Equation.3">
                  <p:embed/>
                </p:oleObj>
              </mc:Choice>
              <mc:Fallback>
                <p:oleObj name="Формула" r:id="rId7" imgW="507780" imgH="203112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286124"/>
                        <a:ext cx="8921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214678" y="3214686"/>
          <a:ext cx="12874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Формула" r:id="rId9" imgW="774364" imgH="215806" progId="Equation.3">
                  <p:embed/>
                </p:oleObj>
              </mc:Choice>
              <mc:Fallback>
                <p:oleObj name="Формула" r:id="rId9" imgW="774364" imgH="215806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214686"/>
                        <a:ext cx="128746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071802" y="4786322"/>
          <a:ext cx="136683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Формула" r:id="rId11" imgW="850531" imgH="177723" progId="Equation.3">
                  <p:embed/>
                </p:oleObj>
              </mc:Choice>
              <mc:Fallback>
                <p:oleObj name="Формула" r:id="rId11" imgW="850531" imgH="177723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786322"/>
                        <a:ext cx="136683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643438" y="4643446"/>
          <a:ext cx="7556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Формула" r:id="rId13" imgW="508000" imgH="431800" progId="Equation.3">
                  <p:embed/>
                </p:oleObj>
              </mc:Choice>
              <mc:Fallback>
                <p:oleObj name="Формула" r:id="rId13" imgW="508000" imgH="4318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643446"/>
                        <a:ext cx="755650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214438" y="2214563"/>
          <a:ext cx="51435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Формула" r:id="rId15" imgW="380835" imgH="203112" progId="Equation.3">
                  <p:embed/>
                </p:oleObj>
              </mc:Choice>
              <mc:Fallback>
                <p:oleObj name="Формула" r:id="rId15" imgW="380835" imgH="203112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214563"/>
                        <a:ext cx="51435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922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Над сравнениями можно производить обычные операции: сложение, вычитание, умножение, – для которых выполняются соотношения</a:t>
            </a: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Докажем данное свойство для умножения: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		где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Тогда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целое.</a:t>
            </a: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570737"/>
              </p:ext>
            </p:extLst>
          </p:nvPr>
        </p:nvGraphicFramePr>
        <p:xfrm>
          <a:off x="2627784" y="1844824"/>
          <a:ext cx="8572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Формула" r:id="rId3" imgW="545863" imgH="660113" progId="Equation.3">
                  <p:embed/>
                </p:oleObj>
              </mc:Choice>
              <mc:Fallback>
                <p:oleObj name="Формула" r:id="rId3" imgW="545863" imgH="660113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844824"/>
                        <a:ext cx="8572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714927"/>
              </p:ext>
            </p:extLst>
          </p:nvPr>
        </p:nvGraphicFramePr>
        <p:xfrm>
          <a:off x="3779912" y="1772816"/>
          <a:ext cx="18224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Формула" r:id="rId5" imgW="1079032" imgH="634725" progId="Equation.3">
                  <p:embed/>
                </p:oleObj>
              </mc:Choice>
              <mc:Fallback>
                <p:oleObj name="Формула" r:id="rId5" imgW="1079032" imgH="634725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772816"/>
                        <a:ext cx="182245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968325"/>
              </p:ext>
            </p:extLst>
          </p:nvPr>
        </p:nvGraphicFramePr>
        <p:xfrm>
          <a:off x="1835696" y="3284984"/>
          <a:ext cx="13731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Формула" r:id="rId7" imgW="1016000" imgH="457200" progId="Equation.3">
                  <p:embed/>
                </p:oleObj>
              </mc:Choice>
              <mc:Fallback>
                <p:oleObj name="Формула" r:id="rId7" imgW="101600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284984"/>
                        <a:ext cx="1373187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085301"/>
              </p:ext>
            </p:extLst>
          </p:nvPr>
        </p:nvGraphicFramePr>
        <p:xfrm>
          <a:off x="3779912" y="3284984"/>
          <a:ext cx="11461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Формула" r:id="rId9" imgW="774364" imgH="482391" progId="Equation.3">
                  <p:embed/>
                </p:oleObj>
              </mc:Choice>
              <mc:Fallback>
                <p:oleObj name="Формула" r:id="rId9" imgW="774364" imgH="482391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284984"/>
                        <a:ext cx="11461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189494"/>
              </p:ext>
            </p:extLst>
          </p:nvPr>
        </p:nvGraphicFramePr>
        <p:xfrm>
          <a:off x="1835696" y="4005064"/>
          <a:ext cx="464343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Формула" r:id="rId11" imgW="3302000" imgH="635000" progId="Equation.3">
                  <p:embed/>
                </p:oleObj>
              </mc:Choice>
              <mc:Fallback>
                <p:oleObj name="Формула" r:id="rId11" imgW="3302000" imgH="635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005064"/>
                        <a:ext cx="4643438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71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32146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 модульной арифметике можно рассматривать только наименьшее из чисел, входящих в сравнение, т. е. принадлежащее множеству </a:t>
            </a: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(0, 1, 2, … , m -1)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которое будем обозначать через </a:t>
            </a:r>
            <a:r>
              <a:rPr lang="en-US" altLang="ru-RU" sz="28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800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000" b="1" dirty="0" smtClean="0"/>
              <a:t> 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578701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49291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8.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По приведенным выше правилам,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Легко проверить следующие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свойства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модульной арифметики: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Заметим, что в отличие от обычной арифметики, используемой в вычислительной технике, вычисления в модульной арифметике должны быть выполнены абсолютно точно, и если эти числа большие, то необходимо использовать специальные методы точных вычислений.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/>
          </a:p>
          <a:p>
            <a:pPr>
              <a:buFont typeface="Arial" pitchFamily="34" charset="0"/>
              <a:buNone/>
            </a:pPr>
            <a:endParaRPr lang="ru-RU" altLang="ru-RU" sz="2000" dirty="0" smtClean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500313" y="1214438"/>
          <a:ext cx="37814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Формула" r:id="rId3" imgW="2286000" imgH="215900" progId="Equation.3">
                  <p:embed/>
                </p:oleObj>
              </mc:Choice>
              <mc:Fallback>
                <p:oleObj name="Формула" r:id="rId3" imgW="2286000" imgH="2159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214438"/>
                        <a:ext cx="378142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928938" y="2143124"/>
          <a:ext cx="3110273" cy="1071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Формула" r:id="rId5" imgW="1879600" imgH="647700" progId="Equation.3">
                  <p:embed/>
                </p:oleObj>
              </mc:Choice>
              <mc:Fallback>
                <p:oleObj name="Формула" r:id="rId5" imgW="1879600" imgH="647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143124"/>
                        <a:ext cx="3110273" cy="1071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714625" y="3286125"/>
          <a:ext cx="32781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Формула" r:id="rId7" imgW="2476500" imgH="431800" progId="Equation.3">
                  <p:embed/>
                </p:oleObj>
              </mc:Choice>
              <mc:Fallback>
                <p:oleObj name="Формула" r:id="rId7" imgW="2476500" imgH="431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286125"/>
                        <a:ext cx="32781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38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Пример односторонней функции функции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827088" y="1125538"/>
            <a:ext cx="76327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Пусть </a:t>
            </a:r>
            <a:r>
              <a:rPr lang="en-US" altLang="ru-RU" sz="2400"/>
              <a:t>p</a:t>
            </a:r>
            <a:r>
              <a:rPr lang="ru-RU" altLang="ru-RU" sz="2400"/>
              <a:t>=7, </a:t>
            </a:r>
            <a:r>
              <a:rPr lang="en-US" altLang="ru-RU" sz="2400"/>
              <a:t>a</a:t>
            </a:r>
            <a:r>
              <a:rPr lang="ru-RU" altLang="ru-RU" sz="2400"/>
              <a:t>=3.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Проверим, что </a:t>
            </a:r>
            <a:r>
              <a:rPr lang="en-US" altLang="ru-RU" sz="2400"/>
              <a:t> </a:t>
            </a:r>
            <a:r>
              <a:rPr lang="ru-RU" altLang="ru-RU" sz="2400"/>
              <a:t> </a:t>
            </a:r>
            <a:r>
              <a:rPr lang="en-US" altLang="ru-RU" sz="2400"/>
              <a:t>a </a:t>
            </a:r>
            <a:r>
              <a:rPr lang="ru-RU" altLang="ru-RU" sz="2400"/>
              <a:t>примитивный элемент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</a:t>
            </a:r>
            <a:r>
              <a:rPr lang="en-US" altLang="ru-RU" sz="2400"/>
              <a:t>a</a:t>
            </a:r>
            <a:r>
              <a:rPr lang="ru-RU" altLang="ru-RU" sz="2400" baseline="30000"/>
              <a:t>1</a:t>
            </a:r>
            <a:r>
              <a:rPr lang="ru-RU" altLang="ru-RU" sz="2400"/>
              <a:t> </a:t>
            </a:r>
            <a:r>
              <a:rPr lang="en-US" altLang="ru-RU" sz="2400"/>
              <a:t>=</a:t>
            </a:r>
            <a:r>
              <a:rPr lang="ru-RU" altLang="ru-RU" sz="2400"/>
              <a:t>3</a:t>
            </a:r>
            <a:r>
              <a:rPr lang="en-US" altLang="ru-RU" sz="2400"/>
              <a:t>(mod7)</a:t>
            </a:r>
            <a:r>
              <a:rPr lang="ru-RU" altLang="ru-RU" sz="2400"/>
              <a:t>, </a:t>
            </a:r>
            <a:r>
              <a:rPr lang="en-US" altLang="ru-RU" sz="2400"/>
              <a:t>a</a:t>
            </a:r>
            <a:r>
              <a:rPr lang="en-US" altLang="ru-RU" sz="2400" baseline="30000"/>
              <a:t>2</a:t>
            </a:r>
            <a:r>
              <a:rPr lang="ru-RU" altLang="ru-RU" sz="2400" baseline="30000"/>
              <a:t> </a:t>
            </a:r>
            <a:r>
              <a:rPr lang="en-US" altLang="ru-RU" sz="2400"/>
              <a:t>=2</a:t>
            </a:r>
            <a:r>
              <a:rPr lang="ru-RU" altLang="ru-RU" sz="2400"/>
              <a:t>(</a:t>
            </a:r>
            <a:r>
              <a:rPr lang="en-US" altLang="ru-RU" sz="2400"/>
              <a:t>mod7)</a:t>
            </a:r>
            <a:r>
              <a:rPr lang="ru-RU" altLang="ru-RU" sz="2400"/>
              <a:t>,</a:t>
            </a:r>
            <a:r>
              <a:rPr lang="en-US" altLang="ru-RU" sz="2400"/>
              <a:t> a</a:t>
            </a:r>
            <a:r>
              <a:rPr lang="en-US" altLang="ru-RU" sz="2400" baseline="30000"/>
              <a:t>3</a:t>
            </a:r>
            <a:r>
              <a:rPr lang="ru-RU" altLang="ru-RU" sz="2400"/>
              <a:t> </a:t>
            </a:r>
            <a:r>
              <a:rPr lang="en-US" altLang="ru-RU" sz="2400"/>
              <a:t>=6</a:t>
            </a:r>
            <a:r>
              <a:rPr lang="ru-RU" altLang="ru-RU" sz="2400"/>
              <a:t>(</a:t>
            </a:r>
            <a:r>
              <a:rPr lang="en-US" altLang="ru-RU" sz="2400"/>
              <a:t>mod7)</a:t>
            </a:r>
            <a:r>
              <a:rPr lang="ru-RU" altLang="ru-RU" sz="2400"/>
              <a:t>,</a:t>
            </a:r>
            <a:r>
              <a:rPr lang="en-US" altLang="ru-RU" sz="2400"/>
              <a:t> a</a:t>
            </a:r>
            <a:r>
              <a:rPr lang="en-US" altLang="ru-RU" sz="2400" baseline="30000"/>
              <a:t>4</a:t>
            </a:r>
            <a:r>
              <a:rPr lang="ru-RU" altLang="ru-RU" sz="2400"/>
              <a:t> </a:t>
            </a:r>
            <a:r>
              <a:rPr lang="en-US" altLang="ru-RU" sz="2400"/>
              <a:t>=4</a:t>
            </a:r>
            <a:r>
              <a:rPr lang="ru-RU" altLang="ru-RU" sz="2400"/>
              <a:t>(</a:t>
            </a:r>
            <a:r>
              <a:rPr lang="en-US" altLang="ru-RU" sz="2400"/>
              <a:t>mod7)</a:t>
            </a:r>
            <a:r>
              <a:rPr lang="ru-RU" altLang="ru-RU" sz="2400"/>
              <a:t>,</a:t>
            </a:r>
            <a:r>
              <a:rPr lang="en-US" altLang="ru-RU" sz="2400"/>
              <a:t> a</a:t>
            </a:r>
            <a:r>
              <a:rPr lang="en-US" altLang="ru-RU" sz="2400" baseline="30000"/>
              <a:t>5</a:t>
            </a:r>
            <a:r>
              <a:rPr lang="ru-RU" altLang="ru-RU" sz="2400"/>
              <a:t> </a:t>
            </a:r>
            <a:r>
              <a:rPr lang="en-US" altLang="ru-RU" sz="2400"/>
              <a:t>=5</a:t>
            </a:r>
            <a:r>
              <a:rPr lang="ru-RU" altLang="ru-RU" sz="2400"/>
              <a:t>(</a:t>
            </a:r>
            <a:r>
              <a:rPr lang="en-US" altLang="ru-RU" sz="2400"/>
              <a:t>mod7)</a:t>
            </a:r>
            <a:r>
              <a:rPr lang="ru-RU" altLang="ru-RU" sz="2400"/>
              <a:t>,</a:t>
            </a:r>
            <a:r>
              <a:rPr lang="en-US" altLang="ru-RU" sz="2400"/>
              <a:t> a</a:t>
            </a:r>
            <a:r>
              <a:rPr lang="en-US" altLang="ru-RU" sz="2400" baseline="30000"/>
              <a:t>6</a:t>
            </a:r>
            <a:r>
              <a:rPr lang="ru-RU" altLang="ru-RU" sz="2400"/>
              <a:t> </a:t>
            </a:r>
            <a:r>
              <a:rPr lang="en-US" altLang="ru-RU" sz="2400"/>
              <a:t>=1</a:t>
            </a:r>
            <a:r>
              <a:rPr lang="ru-RU" altLang="ru-RU" sz="2400"/>
              <a:t>(</a:t>
            </a:r>
            <a:r>
              <a:rPr lang="en-US" altLang="ru-RU" sz="2400"/>
              <a:t>mod7).</a:t>
            </a:r>
            <a:endParaRPr lang="ru-RU" altLang="ru-RU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Если </a:t>
            </a:r>
            <a:r>
              <a:rPr lang="en-US" altLang="ru-RU" sz="2400"/>
              <a:t>x</a:t>
            </a:r>
            <a:r>
              <a:rPr lang="ru-RU" altLang="ru-RU" sz="2400"/>
              <a:t>=4, то </a:t>
            </a:r>
            <a:r>
              <a:rPr lang="en-US" altLang="ru-RU" sz="2400"/>
              <a:t>y=</a:t>
            </a:r>
            <a:r>
              <a:rPr lang="ru-RU" altLang="ru-RU" sz="2400"/>
              <a:t>34</a:t>
            </a:r>
            <a:r>
              <a:rPr lang="en-US" altLang="ru-RU" sz="2400"/>
              <a:t>(mod</a:t>
            </a:r>
            <a:r>
              <a:rPr lang="ru-RU" altLang="ru-RU" sz="2400"/>
              <a:t>7</a:t>
            </a:r>
            <a:r>
              <a:rPr lang="en-US" altLang="ru-RU" sz="2400"/>
              <a:t>)</a:t>
            </a:r>
            <a:r>
              <a:rPr lang="ru-RU" altLang="ru-RU" sz="2400"/>
              <a:t>=4.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Сложность нахождения функции возведения в степень</a:t>
            </a:r>
            <a:r>
              <a:rPr lang="en-US" altLang="ru-RU" sz="2400"/>
              <a:t> N</a:t>
            </a:r>
            <a:r>
              <a:rPr lang="ru-RU" altLang="ru-RU" sz="2400" baseline="-25000"/>
              <a:t>в</a:t>
            </a:r>
            <a:r>
              <a:rPr lang="en-US" altLang="ru-RU" sz="2400"/>
              <a:t>=O(2logp)</a:t>
            </a:r>
            <a:r>
              <a:rPr lang="ru-RU" altLang="ru-RU" sz="24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Обратная функция  </a:t>
            </a:r>
            <a:r>
              <a:rPr lang="en-US" altLang="ru-RU" sz="2400"/>
              <a:t>x=log</a:t>
            </a:r>
            <a:r>
              <a:rPr lang="en-US" altLang="ru-RU" sz="2400" baseline="-25000"/>
              <a:t>a</a:t>
            </a:r>
            <a:r>
              <a:rPr lang="en-US" altLang="ru-RU" sz="2400"/>
              <a:t>y</a:t>
            </a:r>
            <a:r>
              <a:rPr lang="ru-RU" altLang="ru-RU" sz="2400"/>
              <a:t>  (функция дискретного логарифмирования) трудно</a:t>
            </a:r>
            <a:r>
              <a:rPr lang="en-US" altLang="ru-RU" sz="2400"/>
              <a:t> </a:t>
            </a:r>
            <a:r>
              <a:rPr lang="ru-RU" altLang="ru-RU" sz="2400"/>
              <a:t>вычислима.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Если </a:t>
            </a:r>
            <a:r>
              <a:rPr lang="en-US" altLang="ru-RU" sz="2400"/>
              <a:t>p</a:t>
            </a:r>
            <a:r>
              <a:rPr lang="ru-RU" altLang="ru-RU" sz="2400"/>
              <a:t> - сильно простое число, то </a:t>
            </a:r>
            <a:r>
              <a:rPr lang="en-US" altLang="ru-RU" sz="2400"/>
              <a:t>N</a:t>
            </a:r>
            <a:r>
              <a:rPr lang="ru-RU" altLang="ru-RU" sz="2400" baseline="-25000"/>
              <a:t>лог</a:t>
            </a:r>
            <a:r>
              <a:rPr lang="en-US" altLang="ru-RU" sz="2400"/>
              <a:t>=O((p)</a:t>
            </a:r>
            <a:r>
              <a:rPr lang="en-US" altLang="ru-RU" sz="2400" baseline="30000"/>
              <a:t>1/2</a:t>
            </a:r>
            <a:r>
              <a:rPr lang="en-US" altLang="ru-RU" sz="2400"/>
              <a:t>)</a:t>
            </a:r>
            <a:r>
              <a:rPr lang="ru-RU" altLang="ru-RU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786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Содержимое 2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57864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Обращение элементов в модульной арифметике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тогда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обратным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которое удовлетворяет уравнению</a:t>
            </a: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(2.4)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Введем для обратного элемента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обозначение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Оказывается, что обратные элементы существуют не для всех чисел при заданном модуле.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Утверждение 2.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Элемент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имеет обратный элемент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тогда и только тогда, когда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a,m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Предположим противное, т. е.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d =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a,m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) &gt;1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Тогда покажем, что решение уравнения (2.4) не существует ни для одного целого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Действительно, если все же существует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это означает, что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ax -1 =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mt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Так как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делит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должно делить и «1», что невозможно при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d &gt;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571625" y="785813"/>
          <a:ext cx="6175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Формула" r:id="rId3" imgW="444307" imgH="228501" progId="Equation.3">
                  <p:embed/>
                </p:oleObj>
              </mc:Choice>
              <mc:Fallback>
                <p:oleObj name="Формула" r:id="rId3" imgW="444307" imgH="228501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785813"/>
                        <a:ext cx="6175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072188" y="785813"/>
          <a:ext cx="5715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Формула" r:id="rId5" imgW="444307" imgH="228501" progId="Equation.3">
                  <p:embed/>
                </p:oleObj>
              </mc:Choice>
              <mc:Fallback>
                <p:oleObj name="Формула" r:id="rId5" imgW="444307" imgH="228501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785813"/>
                        <a:ext cx="5715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992716" y="1340768"/>
          <a:ext cx="2865284" cy="37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Формула" r:id="rId7" imgW="977476" imgH="177723" progId="Equation.3">
                  <p:embed/>
                </p:oleObj>
              </mc:Choice>
              <mc:Fallback>
                <p:oleObj name="Формула" r:id="rId7" imgW="977476" imgH="177723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716" y="1340768"/>
                        <a:ext cx="2865284" cy="373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53356"/>
              </p:ext>
            </p:extLst>
          </p:nvPr>
        </p:nvGraphicFramePr>
        <p:xfrm>
          <a:off x="5868144" y="1844824"/>
          <a:ext cx="12858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Формула" r:id="rId9" imgW="914400" imgH="203200" progId="Equation.3">
                  <p:embed/>
                </p:oleObj>
              </mc:Choice>
              <mc:Fallback>
                <p:oleObj name="Формула" r:id="rId9" imgW="914400" imgH="2032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844824"/>
                        <a:ext cx="12858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27723"/>
              </p:ext>
            </p:extLst>
          </p:nvPr>
        </p:nvGraphicFramePr>
        <p:xfrm>
          <a:off x="3635896" y="2852936"/>
          <a:ext cx="640655" cy="329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Формула" r:id="rId11" imgW="444307" imgH="228501" progId="Equation.3">
                  <p:embed/>
                </p:oleObj>
              </mc:Choice>
              <mc:Fallback>
                <p:oleObj name="Формула" r:id="rId11" imgW="444307" imgH="228501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852936"/>
                        <a:ext cx="640655" cy="329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8"/>
          <p:cNvGraphicFramePr>
            <a:graphicFrameLocks noChangeAspect="1"/>
          </p:cNvGraphicFramePr>
          <p:nvPr/>
        </p:nvGraphicFramePr>
        <p:xfrm>
          <a:off x="7286625" y="2891442"/>
          <a:ext cx="885775" cy="26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Формула" r:id="rId13" imgW="685800" imgH="203200" progId="Equation.3">
                  <p:embed/>
                </p:oleObj>
              </mc:Choice>
              <mc:Fallback>
                <p:oleObj name="Формула" r:id="rId13" imgW="685800" imgH="203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2891442"/>
                        <a:ext cx="885775" cy="262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9"/>
          <p:cNvGraphicFramePr>
            <a:graphicFrameLocks noChangeAspect="1"/>
          </p:cNvGraphicFramePr>
          <p:nvPr/>
        </p:nvGraphicFramePr>
        <p:xfrm>
          <a:off x="1571625" y="4500563"/>
          <a:ext cx="6937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Формула" r:id="rId15" imgW="444307" imgH="228501" progId="Equation.3">
                  <p:embed/>
                </p:oleObj>
              </mc:Choice>
              <mc:Fallback>
                <p:oleObj name="Формула" r:id="rId15" imgW="444307" imgH="228501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4500563"/>
                        <a:ext cx="6937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5214938" y="4786313"/>
          <a:ext cx="15716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Формула" r:id="rId17" imgW="914400" imgH="203200" progId="Equation.3">
                  <p:embed/>
                </p:oleObj>
              </mc:Choice>
              <mc:Fallback>
                <p:oleObj name="Формула" r:id="rId17" imgW="914400" imgH="2032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786313"/>
                        <a:ext cx="15716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077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35793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Предположим теперь, что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a,m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= 1.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Тогда согласно утверждению 2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существуют такие целые числа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что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. Покажем, что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Действительно, 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где ,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но тогда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в случае выполнения необходимого условия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(a, m) =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обратный элемент существует, и он может быть найден при помощи алгоритма для нахождения чисел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(со сложностью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O(log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a)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Пример 9.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Можно проверить самостоятельно, что справедливо выражение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mod841 = 205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Очевидно, что если модуль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m = 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(простое число), то для любого элемента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существует обратный элемент, так как всегда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(a, p) =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 этом случае говорят, что это множество образует конечное поле (см. часть 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Легко видеть, что деление двух чисел по модулю заданного числа выполняется следующим образом: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a:b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 ∙ b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если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простое число, то для всех чисел из множества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000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существует полный набор действий, т. е. сложение, вычитание, умножение и деление.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643063" y="1000125"/>
          <a:ext cx="160813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Формула" r:id="rId3" imgW="875920" imgH="177723" progId="Equation.3">
                  <p:embed/>
                </p:oleObj>
              </mc:Choice>
              <mc:Fallback>
                <p:oleObj name="Формула" r:id="rId3" imgW="875920" imgH="177723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000125"/>
                        <a:ext cx="160813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072063" y="1000125"/>
          <a:ext cx="135731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Формула" r:id="rId5" imgW="914400" imgH="203200" progId="Equation.3">
                  <p:embed/>
                </p:oleObj>
              </mc:Choice>
              <mc:Fallback>
                <p:oleObj name="Формула" r:id="rId5" imgW="914400" imgH="203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1000125"/>
                        <a:ext cx="135731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857250" y="1357313"/>
          <a:ext cx="140811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Формула" r:id="rId7" imgW="875920" imgH="177723" progId="Equation.3">
                  <p:embed/>
                </p:oleObj>
              </mc:Choice>
              <mc:Fallback>
                <p:oleObj name="Формула" r:id="rId7" imgW="875920" imgH="177723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357313"/>
                        <a:ext cx="1408113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928938" y="1357313"/>
          <a:ext cx="50006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Формула" r:id="rId9" imgW="342603" imgH="177646" progId="Equation.3">
                  <p:embed/>
                </p:oleObj>
              </mc:Choice>
              <mc:Fallback>
                <p:oleObj name="Формула" r:id="rId9" imgW="342603" imgH="177646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357313"/>
                        <a:ext cx="500062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214563" y="1643063"/>
          <a:ext cx="46101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Формула" r:id="rId11" imgW="2895600" imgH="241300" progId="Equation.3">
                  <p:embed/>
                </p:oleObj>
              </mc:Choice>
              <mc:Fallback>
                <p:oleObj name="Формула" r:id="rId11" imgW="2895600" imgH="2413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1643063"/>
                        <a:ext cx="46101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429250" y="4000500"/>
          <a:ext cx="6397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Формула" r:id="rId13" imgW="444307" imgH="228501" progId="Equation.3">
                  <p:embed/>
                </p:oleObj>
              </mc:Choice>
              <mc:Fallback>
                <p:oleObj name="Формула" r:id="rId13" imgW="444307" imgH="228501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000500"/>
                        <a:ext cx="6397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8341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72188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altLang="ru-RU" sz="2400" b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Возведение в степень по модулю</a:t>
            </a:r>
            <a:endParaRPr lang="ru-RU" altLang="ru-RU" sz="2400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Эта операция определяется следующим образом: с =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2000" baseline="30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mod 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		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Простейший способ выполнения возведения в степень состоит в выполнении последовательных умножений: </a:t>
            </a:r>
            <a:endParaRPr lang="en-US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 		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Однако если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достаточно велико, то данный </a:t>
            </a:r>
            <a:endParaRPr lang="en-US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способ не эффективен.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Быстрый способ возведения в степень.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Представим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в двоичной форме: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		 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= 0,1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– количество двоичных разрядов в представлении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Тогда</a:t>
            </a:r>
          </a:p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Откуда следует, что данный метод требует вычисления произведения, состоящего из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сомножителей, где каждый сомножитель представляет собой степени квадрата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28688" y="1543050"/>
          <a:ext cx="50006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Формула" r:id="rId3" imgW="444307" imgH="228501" progId="Equation.3">
                  <p:embed/>
                </p:oleObj>
              </mc:Choice>
              <mc:Fallback>
                <p:oleObj name="Формула" r:id="rId3" imgW="444307" imgH="228501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543050"/>
                        <a:ext cx="500062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785938" y="1571625"/>
          <a:ext cx="500062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Формула" r:id="rId5" imgW="355138" imgH="177569" progId="Equation.3">
                  <p:embed/>
                </p:oleObj>
              </mc:Choice>
              <mc:Fallback>
                <p:oleObj name="Формула" r:id="rId5" imgW="355138" imgH="17756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1571625"/>
                        <a:ext cx="500062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000125" y="2214563"/>
          <a:ext cx="21431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Формула" r:id="rId7" imgW="1269449" imgH="380835" progId="Equation.3">
                  <p:embed/>
                </p:oleObj>
              </mc:Choice>
              <mc:Fallback>
                <p:oleObj name="Формула" r:id="rId7" imgW="1269449" imgH="380835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214563"/>
                        <a:ext cx="21431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857375" y="4000500"/>
          <a:ext cx="34972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Формула" r:id="rId9" imgW="2362200" imgH="241300" progId="Equation.3">
                  <p:embed/>
                </p:oleObj>
              </mc:Choice>
              <mc:Fallback>
                <p:oleObj name="Формула" r:id="rId9" imgW="2362200" imgH="2413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000500"/>
                        <a:ext cx="34972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214563" y="4643438"/>
          <a:ext cx="4683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Формула" r:id="rId11" imgW="2997200" imgH="457200" progId="Equation.3">
                  <p:embed/>
                </p:oleObj>
              </mc:Choice>
              <mc:Fallback>
                <p:oleObj name="Формула" r:id="rId11" imgW="2997200" imgH="457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643438"/>
                        <a:ext cx="46831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635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В случае выполнения такого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быстрого возведения в степень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оценка сложности (в числе битовых операций) может быть выражена как</a:t>
            </a:r>
          </a:p>
          <a:p>
            <a:pPr>
              <a:buFont typeface="Arial" pitchFamily="34" charset="0"/>
              <a:buNone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endParaRPr lang="en-US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Таким образом, можно полагать, что даже для весьма больших показателей степени (т. е. для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имеющих большое количество разрядов) абсолютно точное возведение числа в степень по модулю вполне возможно на обычном ПК.</a:t>
            </a:r>
          </a:p>
          <a:p>
            <a:pPr>
              <a:buFont typeface="Arial" pitchFamily="34" charset="0"/>
              <a:buNone/>
            </a:pPr>
            <a:endParaRPr lang="ru-RU" altLang="ru-RU" sz="2000" smtClean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357563" y="1357313"/>
          <a:ext cx="1928812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Формула" r:id="rId3" imgW="1168400" imgH="558800" progId="Equation.3">
                  <p:embed/>
                </p:oleObj>
              </mc:Choice>
              <mc:Fallback>
                <p:oleObj name="Формула" r:id="rId3" imgW="1168400" imgH="558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1357313"/>
                        <a:ext cx="1928812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1789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 – простое число и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не делит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, то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Заметим, что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, a, 2a, … , (p – 1)a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различны по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mod 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В противном случае, если предположить, что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при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то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– j)a =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и поэтому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делит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- j)a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Но поскольку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не делит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, j &lt; 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то сделано неверное предположение, и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тогда числа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, a, 2a, … , (p – 1)a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составляют всего лишь перестановку чисел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1, 2, … , p - 1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Следовательно, справедливы следующие равенства: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Отсюда следует, что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Сокращая обе стороны тождества на (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получаем :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altLang="ru-RU" sz="2000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-1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255929"/>
              </p:ext>
            </p:extLst>
          </p:nvPr>
        </p:nvGraphicFramePr>
        <p:xfrm>
          <a:off x="5436096" y="1340768"/>
          <a:ext cx="13414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Формула" r:id="rId4" imgW="901309" imgH="228501" progId="Equation.3">
                  <p:embed/>
                </p:oleObj>
              </mc:Choice>
              <mc:Fallback>
                <p:oleObj name="Формула" r:id="rId4" imgW="901309" imgH="228501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340768"/>
                        <a:ext cx="134143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497175"/>
              </p:ext>
            </p:extLst>
          </p:nvPr>
        </p:nvGraphicFramePr>
        <p:xfrm>
          <a:off x="6660232" y="2060848"/>
          <a:ext cx="17319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Формула" r:id="rId6" imgW="1066337" imgH="203112" progId="Equation.3">
                  <p:embed/>
                </p:oleObj>
              </mc:Choice>
              <mc:Fallback>
                <p:oleObj name="Формула" r:id="rId6" imgW="1066337" imgH="20311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060848"/>
                        <a:ext cx="17319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661035"/>
              </p:ext>
            </p:extLst>
          </p:nvPr>
        </p:nvGraphicFramePr>
        <p:xfrm>
          <a:off x="1475656" y="2348880"/>
          <a:ext cx="4540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Формула" r:id="rId8" imgW="330057" imgH="190417" progId="Equation.3">
                  <p:embed/>
                </p:oleObj>
              </mc:Choice>
              <mc:Fallback>
                <p:oleObj name="Формула" r:id="rId8" imgW="330057" imgH="190417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348880"/>
                        <a:ext cx="454025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668892"/>
              </p:ext>
            </p:extLst>
          </p:nvPr>
        </p:nvGraphicFramePr>
        <p:xfrm>
          <a:off x="2247900" y="3573016"/>
          <a:ext cx="37528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Equation" r:id="rId10" imgW="2286000" imgH="482400" progId="Equation.DSMT4">
                  <p:embed/>
                </p:oleObj>
              </mc:Choice>
              <mc:Fallback>
                <p:oleObj name="Equation" r:id="rId10" imgW="228600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3573016"/>
                        <a:ext cx="37528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2428875" y="357188"/>
            <a:ext cx="3571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38088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>
                <a:latin typeface="Times New Roman" pitchFamily="18" charset="0"/>
              </a:rPr>
              <a:t>Малая теорема Ферма</a:t>
            </a:r>
            <a:endParaRPr lang="ru-RU" altLang="ru-RU" sz="2400" b="1" i="1">
              <a:latin typeface="Times New Roman" pitchFamily="18" charset="0"/>
            </a:endParaRPr>
          </a:p>
          <a:p>
            <a:pPr eaLnBrk="0" hangingPunct="0"/>
            <a:endParaRPr lang="ru-RU" altLang="ru-RU">
              <a:latin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237563"/>
              </p:ext>
            </p:extLst>
          </p:nvPr>
        </p:nvGraphicFramePr>
        <p:xfrm>
          <a:off x="2987824" y="4437112"/>
          <a:ext cx="3343334" cy="398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12" imgW="2133360" imgH="253800" progId="Equation.DSMT4">
                  <p:embed/>
                </p:oleObj>
              </mc:Choice>
              <mc:Fallback>
                <p:oleObj name="Equation" r:id="rId12" imgW="2133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87824" y="4437112"/>
                        <a:ext cx="3343334" cy="398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935842"/>
              </p:ext>
            </p:extLst>
          </p:nvPr>
        </p:nvGraphicFramePr>
        <p:xfrm>
          <a:off x="4114800" y="2463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14" imgW="914400" imgH="198720" progId="Equation.DSMT4">
                  <p:embed/>
                </p:oleObj>
              </mc:Choice>
              <mc:Fallback>
                <p:oleObj name="Equation" r:id="rId1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14800" y="2463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966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6215063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altLang="ru-RU" sz="2400" b="1" smtClean="0"/>
              <a:t>Теорема Эйлера (обобщение теоремы Ферма)</a:t>
            </a:r>
            <a:endParaRPr lang="ru-RU" altLang="ru-RU" sz="2400" b="1" i="1" smtClean="0"/>
          </a:p>
          <a:p>
            <a:pPr>
              <a:buFont typeface="Times New Roman" pitchFamily="18" charset="0"/>
              <a:buChar char="‪"/>
            </a:pPr>
            <a:endParaRPr lang="en-US" altLang="ru-RU" sz="20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‪"/>
            </a:pP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gcd(a,m) = 1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, то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, где  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– функция Эйлера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[1].</a:t>
            </a:r>
          </a:p>
          <a:p>
            <a:pPr>
              <a:buFont typeface="Times New Roman" pitchFamily="18" charset="0"/>
              <a:buChar char="‪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‪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Теорема Ферма – это частный случай теоремы Эйлера. Действительно, если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m = p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 – простое число, то по теореме Эйлера 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что и дает утверждение теоремы Ферма: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baseline="30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000" i="1" baseline="3000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None/>
            </a:pPr>
            <a:r>
              <a:rPr lang="en-US" altLang="ru-RU" sz="20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Свойство мультипликативности функции Эйлера</a:t>
            </a:r>
            <a:endParaRPr lang="ru-RU" alt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‪"/>
            </a:pP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Если ,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gcd(m,n)= 1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то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    		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[1, 2].</a:t>
            </a:r>
          </a:p>
          <a:p>
            <a:pPr>
              <a:buFont typeface="Times New Roman" pitchFamily="18" charset="0"/>
              <a:buChar char="‪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Так как целое число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может быть представлено однозначно в виде степеней простых чисел, т. е.: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(где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, p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, …, p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– простые числа; 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, n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, … , n</a:t>
            </a:r>
            <a:r>
              <a:rPr lang="en-US" altLang="ru-RU" sz="2000" baseline="-25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– целые числа), из свойства мультипликативности и из того, что</a:t>
            </a:r>
          </a:p>
          <a:p>
            <a:pPr>
              <a:buFont typeface="Times New Roman" pitchFamily="18" charset="0"/>
              <a:buChar char="‪"/>
            </a:pPr>
            <a:endParaRPr lang="en-US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‪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(это нетрудно проверить), следует</a:t>
            </a:r>
          </a:p>
          <a:p>
            <a:pPr>
              <a:buFont typeface="Times New Roman" pitchFamily="18" charset="0"/>
              <a:buChar char="‪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(2.5)</a:t>
            </a:r>
          </a:p>
          <a:p>
            <a:endParaRPr lang="ru-RU" altLang="ru-RU" sz="20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14563" y="5786438"/>
          <a:ext cx="497363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Формула" r:id="rId4" imgW="3733800" imgH="482600" progId="Equation.3">
                  <p:embed/>
                </p:oleObj>
              </mc:Choice>
              <mc:Fallback>
                <p:oleObj name="Формула" r:id="rId4" imgW="3733800" imgH="482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5786438"/>
                        <a:ext cx="4973637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037438"/>
              </p:ext>
            </p:extLst>
          </p:nvPr>
        </p:nvGraphicFramePr>
        <p:xfrm>
          <a:off x="4716016" y="4725144"/>
          <a:ext cx="216024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Формула" r:id="rId6" imgW="1206500" imgH="482600" progId="Equation.3">
                  <p:embed/>
                </p:oleObj>
              </mc:Choice>
              <mc:Fallback>
                <p:oleObj name="Формула" r:id="rId6" imgW="1206500" imgH="482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25144"/>
                        <a:ext cx="216024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143375" y="4000500"/>
          <a:ext cx="18303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Формула" r:id="rId8" imgW="1231366" imgH="228501" progId="Equation.3">
                  <p:embed/>
                </p:oleObj>
              </mc:Choice>
              <mc:Fallback>
                <p:oleObj name="Формула" r:id="rId8" imgW="1231366" imgH="228501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4000500"/>
                        <a:ext cx="18303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357563" y="3357563"/>
          <a:ext cx="19335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Формула" r:id="rId10" imgW="1294838" imgH="215806" progId="Equation.3">
                  <p:embed/>
                </p:oleObj>
              </mc:Choice>
              <mc:Fallback>
                <p:oleObj name="Формула" r:id="rId10" imgW="1294838" imgH="215806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357563"/>
                        <a:ext cx="1933575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357563" y="1285875"/>
          <a:ext cx="13747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Формула" r:id="rId12" imgW="977476" imgH="203112" progId="Equation.3">
                  <p:embed/>
                </p:oleObj>
              </mc:Choice>
              <mc:Fallback>
                <p:oleObj name="Формула" r:id="rId12" imgW="977476" imgH="203112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1285875"/>
                        <a:ext cx="13747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286375" y="1285875"/>
          <a:ext cx="5000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Формула" r:id="rId14" imgW="342603" imgH="215713" progId="Equation.3">
                  <p:embed/>
                </p:oleObj>
              </mc:Choice>
              <mc:Fallback>
                <p:oleObj name="Формула" r:id="rId14" imgW="342603" imgH="215713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1285875"/>
                        <a:ext cx="5000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857250" y="2643188"/>
          <a:ext cx="11430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Формула" r:id="rId16" imgW="812447" imgH="215806" progId="Equation.3">
                  <p:embed/>
                </p:oleObj>
              </mc:Choice>
              <mc:Fallback>
                <p:oleObj name="Формула" r:id="rId16" imgW="812447" imgH="215806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643188"/>
                        <a:ext cx="1143000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2333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Times New Roman" pitchFamily="18" charset="0"/>
              <a:buChar char="‬"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(Полезное для ускорения вычисления степени по модулю.)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altLang="ru-RU" sz="1800" i="1" dirty="0" err="1" smtClean="0">
                <a:latin typeface="Times New Roman" pitchFamily="18" charset="0"/>
                <a:cs typeface="Times New Roman" pitchFamily="18" charset="0"/>
              </a:rPr>
              <a:t>gcd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a, m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) = 1,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то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[3].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‬"/>
            </a:pP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Times New Roman" pitchFamily="18" charset="0"/>
              <a:buChar char="‬"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(Полезное для анализа стойкости криптосистем с открытым ключом.) 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 , где  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– простые числа. Тогда числа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можно найти, если известно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1800" i="1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Times New Roman" pitchFamily="18" charset="0"/>
              <a:buChar char="‬"/>
            </a:pPr>
            <a:r>
              <a:rPr lang="en-US" alt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‬"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Доказательство.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Будем рассматривать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как пару неизвестных целых чисел, для которых задано их произведение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и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известна сумма, поскольку 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– некоторое целое число.</a:t>
            </a:r>
          </a:p>
          <a:p>
            <a:pPr>
              <a:buFont typeface="Times New Roman" pitchFamily="18" charset="0"/>
              <a:buChar char="‬"/>
            </a:pP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‬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Два числа, сумма которых равна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 2b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, а произведение равно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, являются очевидно корнями уравнения  </a:t>
            </a: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(теорема Виета). Тогда корни квадратного уравнения и есть необходимые числа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altLang="ru-RU" sz="1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300"/>
              </a:spcBef>
              <a:buFont typeface="Times New Roman" pitchFamily="18" charset="0"/>
              <a:buChar char="‬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Times New Roman" pitchFamily="18" charset="0"/>
              <a:buChar char="‬"/>
            </a:pPr>
            <a:r>
              <a:rPr lang="en-US" alt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‬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Сложность решения этого уравнения – 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‬"/>
            </a:pPr>
            <a:endParaRPr lang="ru-RU" altLang="ru-RU" sz="1800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86063" y="785813"/>
          <a:ext cx="13684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Формула" r:id="rId4" imgW="1028254" imgH="215806" progId="Equation.3">
                  <p:embed/>
                </p:oleObj>
              </mc:Choice>
              <mc:Fallback>
                <p:oleObj name="Формула" r:id="rId4" imgW="1028254" imgH="215806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785813"/>
                        <a:ext cx="1368425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714875" y="785813"/>
          <a:ext cx="1922463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Формула" r:id="rId6" imgW="1422400" imgH="203200" progId="Equation.3">
                  <p:embed/>
                </p:oleObj>
              </mc:Choice>
              <mc:Fallback>
                <p:oleObj name="Формула" r:id="rId6" imgW="1422400" imgH="203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785813"/>
                        <a:ext cx="1922463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500313" y="1785938"/>
          <a:ext cx="857250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2" name="Формула" r:id="rId8" imgW="545626" imgH="164957" progId="Equation.3">
                  <p:embed/>
                </p:oleObj>
              </mc:Choice>
              <mc:Fallback>
                <p:oleObj name="Формула" r:id="rId8" imgW="545626" imgH="164957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785938"/>
                        <a:ext cx="857250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929063" y="1762125"/>
          <a:ext cx="500062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3" name="Формула" r:id="rId10" imgW="317087" imgH="164885" progId="Equation.3">
                  <p:embed/>
                </p:oleObj>
              </mc:Choice>
              <mc:Fallback>
                <p:oleObj name="Формула" r:id="rId10" imgW="317087" imgH="164885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1762125"/>
                        <a:ext cx="500062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143375" y="2000250"/>
          <a:ext cx="16906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4" name="Формула" r:id="rId12" imgW="1269449" imgH="215806" progId="Equation.3">
                  <p:embed/>
                </p:oleObj>
              </mc:Choice>
              <mc:Fallback>
                <p:oleObj name="Формула" r:id="rId12" imgW="1269449" imgH="215806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2000250"/>
                        <a:ext cx="169068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214938" y="3000375"/>
          <a:ext cx="8382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5" name="Формула" r:id="rId14" imgW="532937" imgH="164957" progId="Equation.3">
                  <p:embed/>
                </p:oleObj>
              </mc:Choice>
              <mc:Fallback>
                <p:oleObj name="Формула" r:id="rId14" imgW="532937" imgH="164957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3000375"/>
                        <a:ext cx="83820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000250" y="3222625"/>
          <a:ext cx="39290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6" name="Формула" r:id="rId16" imgW="3035300" imgH="215900" progId="Equation.3">
                  <p:embed/>
                </p:oleObj>
              </mc:Choice>
              <mc:Fallback>
                <p:oleObj name="Формула" r:id="rId16" imgW="3035300" imgH="2159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222625"/>
                        <a:ext cx="392906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857625" y="4414838"/>
          <a:ext cx="14287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name="Формула" r:id="rId18" imgW="1002865" imgH="203112" progId="Equation.3">
                  <p:embed/>
                </p:oleObj>
              </mc:Choice>
              <mc:Fallback>
                <p:oleObj name="Формула" r:id="rId18" imgW="1002865" imgH="203112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414838"/>
                        <a:ext cx="14287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857500" y="5143500"/>
          <a:ext cx="3394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Формула" r:id="rId20" imgW="2209800" imgH="266700" progId="Equation.3">
                  <p:embed/>
                </p:oleObj>
              </mc:Choice>
              <mc:Fallback>
                <p:oleObj name="Формула" r:id="rId20" imgW="2209800" imgH="2667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143500"/>
                        <a:ext cx="33940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4786313" y="5643563"/>
          <a:ext cx="8001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Формула" r:id="rId22" imgW="609600" imgH="228600" progId="Equation.3">
                  <p:embed/>
                </p:oleObj>
              </mc:Choice>
              <mc:Fallback>
                <p:oleObj name="Формула" r:id="rId22" imgW="60960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5643563"/>
                        <a:ext cx="80010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6408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Times New Roman" pitchFamily="18" charset="0"/>
              <a:buChar char="‭"/>
            </a:pPr>
            <a:r>
              <a:rPr lang="ru-RU" altLang="ru-RU" sz="2400" b="1" dirty="0" smtClean="0">
                <a:latin typeface="Times New Roman" pitchFamily="18" charset="0"/>
                <a:cs typeface="Arial" pitchFamily="34" charset="0"/>
              </a:rPr>
              <a:t> Китайская теорема об остатках</a:t>
            </a:r>
            <a:endParaRPr lang="ru-RU" alt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Пусть 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. Тогда система уравнений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Times New Roman" pitchFamily="18" charset="0"/>
              <a:buChar char="‭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(2.6)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имеет решение, и при этом если два числа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 и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решения данной системы, то они удовлетворяют уравнению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Times New Roman" pitchFamily="18" charset="0"/>
              <a:buChar char="‭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(2.7)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85938" y="1643063"/>
          <a:ext cx="13573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Формула" r:id="rId4" imgW="965200" imgH="241300" progId="Equation.3">
                  <p:embed/>
                </p:oleObj>
              </mc:Choice>
              <mc:Fallback>
                <p:oleObj name="Формула" r:id="rId4" imgW="965200" imgH="2413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1643063"/>
                        <a:ext cx="13573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14750" y="1714500"/>
          <a:ext cx="4540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Формула" r:id="rId6" imgW="330057" imgH="190417" progId="Equation.3">
                  <p:embed/>
                </p:oleObj>
              </mc:Choice>
              <mc:Fallback>
                <p:oleObj name="Формула" r:id="rId6" imgW="330057" imgH="190417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714500"/>
                        <a:ext cx="454025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714750" y="2071688"/>
          <a:ext cx="145415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Формула" r:id="rId8" imgW="1054100" imgH="939800" progId="Equation.3">
                  <p:embed/>
                </p:oleObj>
              </mc:Choice>
              <mc:Fallback>
                <p:oleObj name="Формула" r:id="rId8" imgW="1054100" imgH="939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2071688"/>
                        <a:ext cx="1454150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643563" y="3714750"/>
          <a:ext cx="2857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Формула" r:id="rId10" imgW="164814" imgH="177492" progId="Equation.3">
                  <p:embed/>
                </p:oleObj>
              </mc:Choice>
              <mc:Fallback>
                <p:oleObj name="Формула" r:id="rId10" imgW="164814" imgH="177492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714750"/>
                        <a:ext cx="2857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143625" y="3714750"/>
          <a:ext cx="3667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Формула" r:id="rId12" imgW="202936" imgH="177569" progId="Equation.3">
                  <p:embed/>
                </p:oleObj>
              </mc:Choice>
              <mc:Fallback>
                <p:oleObj name="Формула" r:id="rId12" imgW="202936" imgH="17756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3714750"/>
                        <a:ext cx="3667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071938" y="4572000"/>
          <a:ext cx="13573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Формула" r:id="rId14" imgW="952087" imgH="177723" progId="Equation.3">
                  <p:embed/>
                </p:oleObj>
              </mc:Choice>
              <mc:Fallback>
                <p:oleObj name="Формула" r:id="rId14" imgW="952087" imgH="177723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4572000"/>
                        <a:ext cx="1357312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428750" y="5072063"/>
          <a:ext cx="15208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Формула" r:id="rId16" imgW="1143000" imgH="215900" progId="Equation.3">
                  <p:embed/>
                </p:oleObj>
              </mc:Choice>
              <mc:Fallback>
                <p:oleObj name="Формула" r:id="rId16" imgW="1143000" imgH="2159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5072063"/>
                        <a:ext cx="1520825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1078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8229600" cy="55546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Докажем однозначность решения по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Предположим, что есть два решения системы (2.6) 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Обозначим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		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тогда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удовлетворяет системе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	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взаимно простые. Отсюда и следует, что 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Покажем теперь, как сконструировать хотя бы одно решение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Обозначим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Очевидно, что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поэтому существует обратный элемент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mod m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т. е.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= N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0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        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который может быть найден по алгоритму Евклида для нахождения обратных элементов. 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⁯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Times New Roman" pitchFamily="18" charset="0"/>
              <a:buChar char="⁯"/>
            </a:pPr>
            <a:endParaRPr lang="ru-RU" altLang="ru-RU" sz="2000" dirty="0" smtClean="0"/>
          </a:p>
        </p:txBody>
      </p:sp>
      <p:graphicFrame>
        <p:nvGraphicFramePr>
          <p:cNvPr id="5122" name="Object 32"/>
          <p:cNvGraphicFramePr>
            <a:graphicFrameLocks noChangeAspect="1"/>
          </p:cNvGraphicFramePr>
          <p:nvPr/>
        </p:nvGraphicFramePr>
        <p:xfrm>
          <a:off x="6300192" y="620688"/>
          <a:ext cx="2108324" cy="35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name="Формула" r:id="rId4" imgW="1422400" imgH="215900" progId="Equation.3">
                  <p:embed/>
                </p:oleObj>
              </mc:Choice>
              <mc:Fallback>
                <p:oleObj name="Формула" r:id="rId4" imgW="1422400" imgH="2159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620688"/>
                        <a:ext cx="2108324" cy="35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999798"/>
              </p:ext>
            </p:extLst>
          </p:nvPr>
        </p:nvGraphicFramePr>
        <p:xfrm>
          <a:off x="5868144" y="980728"/>
          <a:ext cx="2809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Формула" r:id="rId6" imgW="164814" imgH="177492" progId="Equation.3">
                  <p:embed/>
                </p:oleObj>
              </mc:Choice>
              <mc:Fallback>
                <p:oleObj name="Формула" r:id="rId6" imgW="164814" imgH="177492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980728"/>
                        <a:ext cx="280987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34240"/>
              </p:ext>
            </p:extLst>
          </p:nvPr>
        </p:nvGraphicFramePr>
        <p:xfrm>
          <a:off x="6444208" y="980728"/>
          <a:ext cx="34607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Формула" r:id="rId8" imgW="202936" imgH="177569" progId="Equation.3">
                  <p:embed/>
                </p:oleObj>
              </mc:Choice>
              <mc:Fallback>
                <p:oleObj name="Формула" r:id="rId8" imgW="202936" imgH="17756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980728"/>
                        <a:ext cx="34607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441198"/>
              </p:ext>
            </p:extLst>
          </p:nvPr>
        </p:nvGraphicFramePr>
        <p:xfrm>
          <a:off x="1043608" y="1268760"/>
          <a:ext cx="11890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Формула" r:id="rId10" imgW="698197" imgH="203112" progId="Equation.3">
                  <p:embed/>
                </p:oleObj>
              </mc:Choice>
              <mc:Fallback>
                <p:oleObj name="Формула" r:id="rId10" imgW="698197" imgH="203112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268760"/>
                        <a:ext cx="118903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622588"/>
              </p:ext>
            </p:extLst>
          </p:nvPr>
        </p:nvGraphicFramePr>
        <p:xfrm>
          <a:off x="2771800" y="1628800"/>
          <a:ext cx="2716212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Формула" r:id="rId12" imgW="2082800" imgH="939800" progId="Equation.3">
                  <p:embed/>
                </p:oleObj>
              </mc:Choice>
              <mc:Fallback>
                <p:oleObj name="Формула" r:id="rId12" imgW="2082800" imgH="9398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628800"/>
                        <a:ext cx="2716212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108929"/>
              </p:ext>
            </p:extLst>
          </p:nvPr>
        </p:nvGraphicFramePr>
        <p:xfrm>
          <a:off x="1547664" y="2852936"/>
          <a:ext cx="1152128" cy="39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Формула" r:id="rId14" imgW="888614" imgH="215806" progId="Equation.3">
                  <p:embed/>
                </p:oleObj>
              </mc:Choice>
              <mc:Fallback>
                <p:oleObj name="Формула" r:id="rId14" imgW="888614" imgH="215806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852936"/>
                        <a:ext cx="1152128" cy="395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16421"/>
              </p:ext>
            </p:extLst>
          </p:nvPr>
        </p:nvGraphicFramePr>
        <p:xfrm>
          <a:off x="2843808" y="3356992"/>
          <a:ext cx="1335087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name="Формула" r:id="rId16" imgW="952087" imgH="177723" progId="Equation.3">
                  <p:embed/>
                </p:oleObj>
              </mc:Choice>
              <mc:Fallback>
                <p:oleObj name="Формула" r:id="rId16" imgW="952087" imgH="177723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356992"/>
                        <a:ext cx="1335087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72549"/>
              </p:ext>
            </p:extLst>
          </p:nvPr>
        </p:nvGraphicFramePr>
        <p:xfrm>
          <a:off x="1907704" y="4221088"/>
          <a:ext cx="6953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Формула" r:id="rId18" imgW="596900" imgH="431800" progId="Equation.3">
                  <p:embed/>
                </p:oleObj>
              </mc:Choice>
              <mc:Fallback>
                <p:oleObj name="Формула" r:id="rId18" imgW="596900" imgH="4318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221088"/>
                        <a:ext cx="6953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04474"/>
              </p:ext>
            </p:extLst>
          </p:nvPr>
        </p:nvGraphicFramePr>
        <p:xfrm>
          <a:off x="4355976" y="4293096"/>
          <a:ext cx="1300163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Формула" r:id="rId20" imgW="990600" imgH="228600" progId="Equation.3">
                  <p:embed/>
                </p:oleObj>
              </mc:Choice>
              <mc:Fallback>
                <p:oleObj name="Формула" r:id="rId20" imgW="990600" imgH="2286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293096"/>
                        <a:ext cx="1300163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299006"/>
              </p:ext>
            </p:extLst>
          </p:nvPr>
        </p:nvGraphicFramePr>
        <p:xfrm>
          <a:off x="6084168" y="4581128"/>
          <a:ext cx="19875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7" name="Формула" r:id="rId22" imgW="1168400" imgH="228600" progId="Equation.3">
                  <p:embed/>
                </p:oleObj>
              </mc:Choice>
              <mc:Fallback>
                <p:oleObj name="Формула" r:id="rId22" imgW="1168400" imgH="2286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581128"/>
                        <a:ext cx="19875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736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 typeface="Calibri" pitchFamily="34" charset="0"/>
              <a:buChar char=" 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Положим теперь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Char char=" "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Char char=" "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Данное решение будет решением системы (2.6). Действительно, так как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делит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0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видно, что все слагаемые будут равны нулю по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mod m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за исключением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-го слагаемого.</a:t>
            </a: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Times New Roman" pitchFamily="18" charset="0"/>
              <a:buChar char="‭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Тогда получаем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,      и поэтому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altLang="ru-RU" sz="20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en-US" altLang="ru-RU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 = 1, 2, … , r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т. е.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– решение системы (2.6).</a:t>
            </a:r>
          </a:p>
          <a:p>
            <a:pPr>
              <a:buFont typeface="Calibri" pitchFamily="34" charset="0"/>
              <a:buChar char=" "/>
            </a:pPr>
            <a:endParaRPr lang="ru-RU" altLang="ru-RU" sz="2000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857500" y="857250"/>
          <a:ext cx="22320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Формула" r:id="rId4" imgW="1497950" imgH="431613" progId="Equation.3">
                  <p:embed/>
                </p:oleObj>
              </mc:Choice>
              <mc:Fallback>
                <p:oleObj name="Формула" r:id="rId4" imgW="1497950" imgH="43161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857250"/>
                        <a:ext cx="223202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786063" y="2143125"/>
          <a:ext cx="5000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Формула" r:id="rId6" imgW="330057" imgH="190417" progId="Equation.3">
                  <p:embed/>
                </p:oleObj>
              </mc:Choice>
              <mc:Fallback>
                <p:oleObj name="Формула" r:id="rId6" imgW="330057" imgH="190417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143125"/>
                        <a:ext cx="50006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643174" y="3214686"/>
          <a:ext cx="1800200" cy="54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Формула" r:id="rId8" imgW="1257300" imgH="381000" progId="Equation.3">
                  <p:embed/>
                </p:oleObj>
              </mc:Choice>
              <mc:Fallback>
                <p:oleObj name="Формула" r:id="rId8" imgW="1257300" imgH="38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214686"/>
                        <a:ext cx="1800200" cy="545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64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dirty="0" smtClean="0"/>
              <a:t>Пример оценки сложности вычислений прямой и обратной функций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 eaLnBrk="1" hangingPunct="1"/>
            <a:r>
              <a:rPr lang="ru-RU" altLang="ru-RU" sz="2800" dirty="0" smtClean="0"/>
              <a:t>Пусть </a:t>
            </a:r>
            <a:r>
              <a:rPr lang="en-US" altLang="ru-RU" sz="2800" dirty="0" smtClean="0"/>
              <a:t>                   </a:t>
            </a:r>
            <a:r>
              <a:rPr lang="ru-RU" altLang="ru-RU" sz="2800" dirty="0" smtClean="0"/>
              <a:t>-</a:t>
            </a:r>
            <a:r>
              <a:rPr lang="en-US" altLang="ru-RU" sz="2800" dirty="0" smtClean="0"/>
              <a:t>1000 </a:t>
            </a:r>
            <a:r>
              <a:rPr lang="ru-RU" altLang="ru-RU" sz="2800" dirty="0" smtClean="0"/>
              <a:t>разрядное двоичное число, тогда для решения задачи возведения в степень числа </a:t>
            </a:r>
            <a:r>
              <a:rPr lang="ru-RU" altLang="ru-RU" sz="2800" dirty="0" err="1" smtClean="0"/>
              <a:t>х</a:t>
            </a:r>
            <a:r>
              <a:rPr lang="ru-RU" altLang="ru-RU" sz="2800" dirty="0" smtClean="0"/>
              <a:t>  по </a:t>
            </a:r>
            <a:r>
              <a:rPr lang="en-US" altLang="ru-RU" sz="2800" dirty="0" err="1" smtClean="0"/>
              <a:t>modp</a:t>
            </a:r>
            <a:r>
              <a:rPr lang="ru-RU" altLang="ru-RU" sz="2800" dirty="0" smtClean="0"/>
              <a:t> потребуется  примерно 2000 = 2*10</a:t>
            </a:r>
            <a:r>
              <a:rPr lang="ru-RU" altLang="ru-RU" sz="2800" baseline="30000" dirty="0" smtClean="0"/>
              <a:t>3 </a:t>
            </a:r>
            <a:r>
              <a:rPr lang="ru-RU" altLang="ru-RU" sz="2800" dirty="0" smtClean="0"/>
              <a:t>операций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, а для нахождения логарифма такого числа потребуется примерно</a:t>
            </a:r>
          </a:p>
          <a:p>
            <a:pPr eaLnBrk="1" hangingPunct="1">
              <a:buFontTx/>
              <a:buNone/>
            </a:pPr>
            <a:r>
              <a:rPr lang="en-US" altLang="ru-RU" sz="2800" dirty="0" smtClean="0"/>
              <a:t>p</a:t>
            </a:r>
            <a:r>
              <a:rPr lang="en-US" altLang="ru-RU" sz="2800" baseline="30000" dirty="0" smtClean="0"/>
              <a:t>1/2</a:t>
            </a:r>
            <a:r>
              <a:rPr lang="ru-RU" altLang="ru-RU" sz="2800" dirty="0" smtClean="0"/>
              <a:t>= 2</a:t>
            </a:r>
            <a:r>
              <a:rPr lang="ru-RU" altLang="ru-RU" sz="2800" baseline="30000" dirty="0" smtClean="0"/>
              <a:t>500</a:t>
            </a:r>
            <a:r>
              <a:rPr lang="en-US" altLang="ru-RU" sz="2800" dirty="0" smtClean="0"/>
              <a:t>~</a:t>
            </a:r>
            <a:r>
              <a:rPr lang="ru-RU" altLang="ru-RU" sz="2800" dirty="0" smtClean="0"/>
              <a:t> 10</a:t>
            </a:r>
            <a:r>
              <a:rPr lang="ru-RU" altLang="ru-RU" sz="2800" baseline="30000" dirty="0" smtClean="0"/>
              <a:t>170</a:t>
            </a:r>
            <a:r>
              <a:rPr lang="ru-RU" altLang="ru-RU" sz="2800" dirty="0" smtClean="0"/>
              <a:t> операций, что вычислительно невозможно осуществить ни за какое реально обозримое время.</a:t>
            </a:r>
            <a:endParaRPr lang="en-US" altLang="ru-RU" sz="2800" dirty="0" smtClean="0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85918" y="1500174"/>
          <a:ext cx="13684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558800" imgH="228600" progId="Equation.3">
                  <p:embed/>
                </p:oleObj>
              </mc:Choice>
              <mc:Fallback>
                <p:oleObj name="Формула" r:id="rId3" imgW="558800" imgH="228600" progId="Equation.3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500174"/>
                        <a:ext cx="136842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01042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Пример решения системы уравнений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  <a:buFont typeface="Times New Roman" pitchFamily="18" charset="0"/>
              <a:buChar char=" "/>
            </a:pPr>
            <a:r>
              <a:rPr lang="ru-RU" altLang="ru-RU" sz="2000" b="1" smtClean="0">
                <a:latin typeface="Times New Roman" pitchFamily="18" charset="0"/>
                <a:cs typeface="Arial" pitchFamily="34" charset="0"/>
              </a:rPr>
              <a:t>Свойства делимости для некоторых представлений чисел</a:t>
            </a:r>
            <a:endParaRPr lang="ru-RU" altLang="ru-RU" sz="2000" b="1" i="1" smtClean="0">
              <a:latin typeface="Times New Roman" pitchFamily="18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 typeface="Times New Roman" pitchFamily="18" charset="0"/>
              <a:buChar char=" 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1. Пусть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– произвольные целые числа, тогда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Times New Roman" pitchFamily="18" charset="0"/>
              <a:buChar char=" 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Times New Roman" pitchFamily="18" charset="0"/>
              <a:buChar char=" 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2. Пусть</a:t>
            </a: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b,</a:t>
            </a:r>
            <a:r>
              <a:rPr lang="ru-RU" altLang="ru-RU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000" i="1" smtClean="0">
                <a:latin typeface="Times New Roman" pitchFamily="18" charset="0"/>
                <a:cs typeface="Times New Roman" pitchFamily="18" charset="0"/>
              </a:rPr>
              <a:t>m, n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 – целые числа. Тогда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Times New Roman" pitchFamily="18" charset="0"/>
              <a:buChar char=" 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Times New Roman" pitchFamily="18" charset="0"/>
              <a:buChar char=" "/>
            </a:pPr>
            <a:r>
              <a:rPr lang="en-US" alt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Times New Roman" pitchFamily="18" charset="0"/>
              <a:buChar char=" "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Эти утверждения легко доказываются, что может быть предложено в качестве упражнения для закрепления материала данного раздела.</a:t>
            </a:r>
          </a:p>
          <a:p>
            <a:pPr>
              <a:buFont typeface="Times New Roman" pitchFamily="18" charset="0"/>
              <a:buChar char=" "/>
            </a:pPr>
            <a:endParaRPr lang="ru-RU" altLang="ru-RU" sz="2000" smtClean="0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2500313" y="2143125"/>
          <a:ext cx="38385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Формула" r:id="rId4" imgW="2362200" imgH="228600" progId="Equation.3">
                  <p:embed/>
                </p:oleObj>
              </mc:Choice>
              <mc:Fallback>
                <p:oleObj name="Формула" r:id="rId4" imgW="2362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143125"/>
                        <a:ext cx="38385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2286000" y="3357563"/>
          <a:ext cx="4746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Формула" r:id="rId6" imgW="2921000" imgH="228600" progId="Equation.3">
                  <p:embed/>
                </p:oleObj>
              </mc:Choice>
              <mc:Fallback>
                <p:oleObj name="Формула" r:id="rId6" imgW="2921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7563"/>
                        <a:ext cx="4746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9116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smtClean="0"/>
              <a:t>Односторонняя функция с потайным ходом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8516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Это не просто ОФ, обращение которой невозможно, она содержит потайной ход (</a:t>
            </a:r>
            <a:r>
              <a:rPr lang="en-US" altLang="ru-RU" sz="2400"/>
              <a:t>trapdoor)</a:t>
            </a:r>
            <a:r>
              <a:rPr lang="ru-RU" altLang="ru-RU" sz="2400"/>
              <a:t>, который позволяет вычислять обратную функцию, если известен секретный параметр - ключ.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                   </a:t>
            </a:r>
            <a:r>
              <a:rPr lang="en-US" altLang="ru-RU" sz="2400">
                <a:cs typeface="Times New Roman" pitchFamily="18" charset="0"/>
              </a:rPr>
              <a:t>y</a:t>
            </a:r>
            <a:r>
              <a:rPr lang="ru-RU" altLang="ru-RU" sz="2400">
                <a:cs typeface="Times New Roman" pitchFamily="18" charset="0"/>
              </a:rPr>
              <a:t>=</a:t>
            </a:r>
            <a:r>
              <a:rPr lang="en-US" altLang="ru-RU" sz="2400">
                <a:cs typeface="Times New Roman" pitchFamily="18" charset="0"/>
              </a:rPr>
              <a:t>f</a:t>
            </a:r>
            <a:r>
              <a:rPr lang="ru-RU" altLang="ru-RU" sz="2400">
                <a:cs typeface="Times New Roman" pitchFamily="18" charset="0"/>
              </a:rPr>
              <a:t>(</a:t>
            </a:r>
            <a:r>
              <a:rPr lang="en-US" altLang="ru-RU" sz="2400">
                <a:cs typeface="Times New Roman" pitchFamily="18" charset="0"/>
              </a:rPr>
              <a:t>x</a:t>
            </a:r>
            <a:r>
              <a:rPr lang="ru-RU" altLang="ru-RU" sz="2400">
                <a:cs typeface="Times New Roman" pitchFamily="18" charset="0"/>
              </a:rPr>
              <a:t>,</a:t>
            </a:r>
            <a:r>
              <a:rPr lang="en-US" altLang="ru-RU" sz="2400">
                <a:cs typeface="Times New Roman" pitchFamily="18" charset="0"/>
              </a:rPr>
              <a:t>s</a:t>
            </a:r>
            <a:r>
              <a:rPr lang="ru-RU" altLang="ru-RU" sz="2400">
                <a:cs typeface="Times New Roman" pitchFamily="18" charset="0"/>
              </a:rPr>
              <a:t>) – легковычислима;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                   </a:t>
            </a:r>
            <a:r>
              <a:rPr lang="en-US" altLang="ru-RU" sz="2400">
                <a:cs typeface="Times New Roman" pitchFamily="18" charset="0"/>
              </a:rPr>
              <a:t>x</a:t>
            </a:r>
            <a:r>
              <a:rPr lang="ru-RU" altLang="ru-RU" sz="2400">
                <a:cs typeface="Times New Roman" pitchFamily="18" charset="0"/>
              </a:rPr>
              <a:t>=</a:t>
            </a:r>
            <a:r>
              <a:rPr lang="en-US" altLang="ru-RU" sz="2400">
                <a:cs typeface="Times New Roman" pitchFamily="18" charset="0"/>
              </a:rPr>
              <a:t>f</a:t>
            </a:r>
            <a:r>
              <a:rPr lang="ru-RU" altLang="ru-RU" sz="2400" baseline="30000">
                <a:cs typeface="Times New Roman" pitchFamily="18" charset="0"/>
              </a:rPr>
              <a:t>-1</a:t>
            </a:r>
            <a:r>
              <a:rPr lang="ru-RU" altLang="ru-RU" sz="2400">
                <a:cs typeface="Times New Roman" pitchFamily="18" charset="0"/>
              </a:rPr>
              <a:t>(</a:t>
            </a:r>
            <a:r>
              <a:rPr lang="en-US" altLang="ru-RU" sz="2400">
                <a:cs typeface="Times New Roman" pitchFamily="18" charset="0"/>
              </a:rPr>
              <a:t>y</a:t>
            </a:r>
            <a:r>
              <a:rPr lang="ru-RU" altLang="ru-RU" sz="2400">
                <a:cs typeface="Times New Roman" pitchFamily="18" charset="0"/>
              </a:rPr>
              <a:t>) – трудновычислима;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                   </a:t>
            </a:r>
            <a:r>
              <a:rPr lang="en-US" altLang="ru-RU" sz="2400">
                <a:cs typeface="Times New Roman" pitchFamily="18" charset="0"/>
              </a:rPr>
              <a:t>x</a:t>
            </a:r>
            <a:r>
              <a:rPr lang="ru-RU" altLang="ru-RU" sz="2400">
                <a:cs typeface="Times New Roman" pitchFamily="18" charset="0"/>
              </a:rPr>
              <a:t>= </a:t>
            </a:r>
            <a:r>
              <a:rPr lang="en-US" altLang="ru-RU" sz="2400">
                <a:cs typeface="Times New Roman" pitchFamily="18" charset="0"/>
              </a:rPr>
              <a:t>f</a:t>
            </a:r>
            <a:r>
              <a:rPr lang="ru-RU" altLang="ru-RU" sz="2400" baseline="30000">
                <a:cs typeface="Times New Roman" pitchFamily="18" charset="0"/>
              </a:rPr>
              <a:t>-1</a:t>
            </a:r>
            <a:r>
              <a:rPr lang="ru-RU" altLang="ru-RU" sz="2400">
                <a:cs typeface="Times New Roman" pitchFamily="18" charset="0"/>
              </a:rPr>
              <a:t>(</a:t>
            </a:r>
            <a:r>
              <a:rPr lang="en-US" altLang="ru-RU" sz="2400">
                <a:cs typeface="Times New Roman" pitchFamily="18" charset="0"/>
              </a:rPr>
              <a:t>y</a:t>
            </a:r>
            <a:r>
              <a:rPr lang="ru-RU" altLang="ru-RU" sz="2400">
                <a:cs typeface="Times New Roman" pitchFamily="18" charset="0"/>
              </a:rPr>
              <a:t>,</a:t>
            </a:r>
            <a:r>
              <a:rPr lang="en-US" altLang="ru-RU" sz="2400">
                <a:cs typeface="Times New Roman" pitchFamily="18" charset="0"/>
              </a:rPr>
              <a:t>s</a:t>
            </a:r>
            <a:r>
              <a:rPr lang="ru-RU" altLang="ru-RU" sz="2400">
                <a:cs typeface="Times New Roman" pitchFamily="18" charset="0"/>
              </a:rPr>
              <a:t>)- легковычислима.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4303315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4071946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1.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Асимметричной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криптосистемой (</a:t>
            </a:r>
            <a:r>
              <a:rPr lang="ru-RU" altLang="ru-RU" sz="2000" i="1" dirty="0" err="1" smtClean="0">
                <a:latin typeface="Times New Roman" pitchFamily="18" charset="0"/>
                <a:cs typeface="Times New Roman" pitchFamily="18" charset="0"/>
              </a:rPr>
              <a:t>криптосистемой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с ОК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называется такая криптосистема, в которой ключ дешифрования не равен ключу шифрования, причем невозможно найти ключ дешифрования по известному ключу шифрования.</a:t>
            </a: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 	Для криптосистем с открытым ключом (КОК) также предполагается выполнение принципа </a:t>
            </a:r>
            <a:r>
              <a:rPr lang="ru-RU" altLang="ru-RU" sz="2000" i="1" dirty="0" err="1" smtClean="0">
                <a:latin typeface="Times New Roman" pitchFamily="18" charset="0"/>
                <a:cs typeface="Times New Roman" pitchFamily="18" charset="0"/>
              </a:rPr>
              <a:t>Керхгоффа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(т. е. посторонним должно быть известно все, кроме ключа дешифрования).</a:t>
            </a:r>
          </a:p>
          <a:p>
            <a:pPr>
              <a:buFont typeface="Arial" pitchFamily="34" charset="0"/>
              <a:buNone/>
            </a:pPr>
            <a:endParaRPr lang="ru-RU" alt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57224" y="714356"/>
            <a:ext cx="7008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 Асимметричные криптосистемы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736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altLang="ru-RU" sz="3600" dirty="0" smtClean="0"/>
              <a:t>Общий принцип построения </a:t>
            </a:r>
            <a:r>
              <a:rPr lang="ru-RU" altLang="ru-RU" sz="3600" dirty="0" err="1" smtClean="0"/>
              <a:t>криптоси</a:t>
            </a:r>
            <a:r>
              <a:rPr lang="en-US" altLang="ru-RU" sz="3600" dirty="0" smtClean="0"/>
              <a:t>c</a:t>
            </a:r>
            <a:r>
              <a:rPr lang="ru-RU" altLang="ru-RU" sz="3600" dirty="0" smtClean="0"/>
              <a:t>темы с открытым </a:t>
            </a:r>
            <a:r>
              <a:rPr lang="ru-RU" altLang="ru-RU" sz="3600" dirty="0" err="1" smtClean="0"/>
              <a:t>ключем</a:t>
            </a:r>
            <a:endParaRPr lang="ru-RU" altLang="ru-RU" sz="3600" dirty="0" smtClean="0"/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28600" y="1447800"/>
            <a:ext cx="3200400" cy="128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ru-RU" altLang="ru-RU" sz="2000"/>
              <a:t>А - генерирует  пару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ru-RU" altLang="ru-RU" sz="2000"/>
              <a:t>ключей: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ru-RU" sz="2000"/>
              <a:t>SK(A) - </a:t>
            </a:r>
            <a:r>
              <a:rPr lang="ru-RU" altLang="ru-RU" sz="2000"/>
              <a:t>секретный ключ,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ru-RU" sz="2000"/>
              <a:t>PK(A) -</a:t>
            </a:r>
            <a:r>
              <a:rPr lang="ru-RU" altLang="ru-RU" sz="2000"/>
              <a:t> открытый ключ.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4572000" y="1371600"/>
            <a:ext cx="3200400" cy="129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/>
              <a:t>B</a:t>
            </a:r>
            <a:r>
              <a:rPr lang="ru-RU" altLang="ru-RU" sz="2000"/>
              <a:t> - генерирует  пару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ru-RU" altLang="ru-RU" sz="2000"/>
              <a:t>ключей: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None/>
            </a:pPr>
            <a:r>
              <a:rPr lang="en-US" altLang="ru-RU" sz="2000"/>
              <a:t>SK(B) - </a:t>
            </a:r>
            <a:r>
              <a:rPr lang="ru-RU" altLang="ru-RU" sz="2000"/>
              <a:t>секретный ключ,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ru-RU" sz="2000"/>
              <a:t>PK(B) -</a:t>
            </a:r>
            <a:r>
              <a:rPr lang="ru-RU" altLang="ru-RU" sz="2000"/>
              <a:t> открытый ключ.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2286000" y="3048000"/>
            <a:ext cx="3830638" cy="985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Открытые ключи помещаются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в общедоступную базу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ru-RU" sz="2000"/>
              <a:t>PK(A) </a:t>
            </a:r>
            <a:r>
              <a:rPr lang="ru-RU" altLang="ru-RU" sz="2000"/>
              <a:t>, </a:t>
            </a:r>
            <a:r>
              <a:rPr lang="en-US" altLang="ru-RU" sz="2000"/>
              <a:t>PK(B) </a:t>
            </a:r>
            <a:endParaRPr lang="ru-RU" altLang="ru-RU" sz="2000"/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441325" y="4354513"/>
            <a:ext cx="424815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Шифрование.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А выбирает открытый ключ </a:t>
            </a:r>
            <a:r>
              <a:rPr lang="en-US" altLang="ru-RU" sz="2000"/>
              <a:t>PK(B) </a:t>
            </a:r>
            <a:endParaRPr lang="ru-RU" altLang="ru-RU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Осуществляет шифрование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>
                <a:cs typeface="Times New Roman" pitchFamily="18" charset="0"/>
              </a:rPr>
              <a:t>E</a:t>
            </a:r>
            <a:r>
              <a:rPr lang="en-US" altLang="ru-RU" sz="2000" baseline="-30000">
                <a:cs typeface="Times New Roman" pitchFamily="18" charset="0"/>
              </a:rPr>
              <a:t>A</a:t>
            </a:r>
            <a:r>
              <a:rPr lang="en-US" altLang="ru-RU" sz="2000">
                <a:cs typeface="Times New Roman" pitchFamily="18" charset="0"/>
              </a:rPr>
              <a:t>=f(M</a:t>
            </a:r>
            <a:r>
              <a:rPr lang="en-US" altLang="ru-RU" sz="2000" baseline="-30000">
                <a:cs typeface="Times New Roman" pitchFamily="18" charset="0"/>
              </a:rPr>
              <a:t>A</a:t>
            </a:r>
            <a:r>
              <a:rPr lang="en-US" altLang="ru-RU" sz="2000">
                <a:cs typeface="Times New Roman" pitchFamily="18" charset="0"/>
              </a:rPr>
              <a:t>,PK(B)) </a:t>
            </a:r>
            <a:endParaRPr lang="ru-RU" altLang="ru-RU" sz="2000">
              <a:cs typeface="Times New Roman" pitchFamily="18" charset="0"/>
            </a:endParaRP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5622925" y="4354513"/>
            <a:ext cx="22367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Расшифрование.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>
                <a:cs typeface="Times New Roman" pitchFamily="18" charset="0"/>
              </a:rPr>
              <a:t>M</a:t>
            </a:r>
            <a:r>
              <a:rPr lang="en-US" altLang="ru-RU" sz="2000" baseline="-30000">
                <a:cs typeface="Times New Roman" pitchFamily="18" charset="0"/>
              </a:rPr>
              <a:t>A</a:t>
            </a:r>
            <a:r>
              <a:rPr lang="en-US" altLang="ru-RU" sz="2000">
                <a:cs typeface="Times New Roman" pitchFamily="18" charset="0"/>
              </a:rPr>
              <a:t>=g(E</a:t>
            </a:r>
            <a:r>
              <a:rPr lang="en-US" altLang="ru-RU" sz="2000" baseline="-30000">
                <a:cs typeface="Times New Roman" pitchFamily="18" charset="0"/>
              </a:rPr>
              <a:t>A</a:t>
            </a:r>
            <a:r>
              <a:rPr lang="en-US" altLang="ru-RU" sz="2000">
                <a:cs typeface="Times New Roman" pitchFamily="18" charset="0"/>
              </a:rPr>
              <a:t>,SK(B))</a:t>
            </a:r>
            <a:endParaRPr lang="ru-RU" altLang="ru-RU" sz="200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1676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 flipV="1">
            <a:off x="1676400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 flipH="1">
            <a:off x="6096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 flipV="1">
            <a:off x="6781800" y="2667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Line 14"/>
          <p:cNvSpPr>
            <a:spLocks noChangeShapeType="1"/>
          </p:cNvSpPr>
          <p:nvPr/>
        </p:nvSpPr>
        <p:spPr bwMode="auto">
          <a:xfrm>
            <a:off x="26670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47244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6" name="Text Box 17"/>
          <p:cNvSpPr txBox="1">
            <a:spLocks noChangeArrowheads="1"/>
          </p:cNvSpPr>
          <p:nvPr/>
        </p:nvSpPr>
        <p:spPr bwMode="auto">
          <a:xfrm>
            <a:off x="4876800" y="4495800"/>
            <a:ext cx="46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>
                <a:cs typeface="Times New Roman" pitchFamily="18" charset="0"/>
              </a:rPr>
              <a:t>E</a:t>
            </a:r>
            <a:r>
              <a:rPr lang="en-US" altLang="ru-RU" sz="2000" baseline="-30000">
                <a:cs typeface="Times New Roman" pitchFamily="18" charset="0"/>
              </a:rPr>
              <a:t>A</a:t>
            </a:r>
            <a:endParaRPr lang="ru-RU" altLang="ru-RU" sz="2000" baseline="-30000">
              <a:cs typeface="Times New Roman" pitchFamily="18" charset="0"/>
            </a:endParaRPr>
          </a:p>
        </p:txBody>
      </p:sp>
      <p:sp>
        <p:nvSpPr>
          <p:cNvPr id="28687" name="Text Box 18"/>
          <p:cNvSpPr txBox="1">
            <a:spLocks noChangeArrowheads="1"/>
          </p:cNvSpPr>
          <p:nvPr/>
        </p:nvSpPr>
        <p:spPr bwMode="auto">
          <a:xfrm>
            <a:off x="914400" y="3200400"/>
            <a:ext cx="86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/>
              <a:t>PK(A)</a:t>
            </a:r>
            <a:endParaRPr lang="ru-RU" altLang="ru-RU" sz="2000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6781800" y="3124200"/>
            <a:ext cx="86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/>
              <a:t>PK(B)</a:t>
            </a:r>
            <a:endParaRPr lang="ru-RU" altLang="ru-RU" sz="2000"/>
          </a:p>
        </p:txBody>
      </p:sp>
      <p:sp>
        <p:nvSpPr>
          <p:cNvPr id="28689" name="Text Box 20"/>
          <p:cNvSpPr txBox="1">
            <a:spLocks noChangeArrowheads="1"/>
          </p:cNvSpPr>
          <p:nvPr/>
        </p:nvSpPr>
        <p:spPr bwMode="auto">
          <a:xfrm>
            <a:off x="2667000" y="4038600"/>
            <a:ext cx="86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/>
              <a:t>PK(B)</a:t>
            </a:r>
            <a:endParaRPr lang="ru-RU" altLang="ru-RU" sz="2000"/>
          </a:p>
        </p:txBody>
      </p:sp>
    </p:spTree>
    <p:extLst>
      <p:ext uri="{BB962C8B-B14F-4D97-AF65-F5344CB8AC3E}">
        <p14:creationId xmlns:p14="http://schemas.microsoft.com/office/powerpoint/2010/main" val="264978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Требования к системам с открытым ключем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913468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1. Вычисление пары ключей  </a:t>
            </a:r>
            <a:r>
              <a:rPr lang="en-US" altLang="ru-RU" sz="2000" dirty="0"/>
              <a:t>PK, SK</a:t>
            </a:r>
            <a:r>
              <a:rPr lang="ru-RU" altLang="ru-RU" sz="2000" dirty="0"/>
              <a:t> должно быть просто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решаемой задачей;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2. При известном ключе шифрования </a:t>
            </a:r>
            <a:r>
              <a:rPr lang="en-US" altLang="ru-RU" sz="2000" dirty="0"/>
              <a:t>PK</a:t>
            </a:r>
            <a:r>
              <a:rPr lang="ru-RU" altLang="ru-RU" sz="2000" dirty="0"/>
              <a:t>  вычисление криптограммы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    </a:t>
            </a:r>
            <a:r>
              <a:rPr lang="en-US" altLang="ru-RU" sz="2000" dirty="0"/>
              <a:t>E=f(M,PK) </a:t>
            </a:r>
            <a:r>
              <a:rPr lang="ru-RU" altLang="ru-RU" sz="2000" dirty="0"/>
              <a:t>должно быть простым;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3. При известном ключе </a:t>
            </a:r>
            <a:r>
              <a:rPr lang="ru-RU" altLang="ru-RU" sz="2000" dirty="0" err="1"/>
              <a:t>расшифрования</a:t>
            </a:r>
            <a:r>
              <a:rPr lang="ru-RU" altLang="ru-RU" sz="2000" dirty="0"/>
              <a:t>  </a:t>
            </a:r>
            <a:r>
              <a:rPr lang="en-US" altLang="ru-RU" sz="2000" dirty="0"/>
              <a:t>SK </a:t>
            </a:r>
            <a:r>
              <a:rPr lang="ru-RU" altLang="ru-RU" sz="2000" dirty="0"/>
              <a:t> восстанавливает сообщение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    </a:t>
            </a:r>
            <a:r>
              <a:rPr lang="en-US" altLang="ru-RU" sz="2000" dirty="0"/>
              <a:t>M=g(E,SK) </a:t>
            </a:r>
            <a:r>
              <a:rPr lang="ru-RU" altLang="ru-RU" sz="2000" dirty="0"/>
              <a:t>должно быть простым;</a:t>
            </a:r>
            <a:endParaRPr lang="en-US" altLang="ru-RU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dirty="0"/>
              <a:t>4</a:t>
            </a:r>
            <a:r>
              <a:rPr lang="ru-RU" altLang="ru-RU" sz="2000" dirty="0"/>
              <a:t>. При известном ключе шифрования </a:t>
            </a:r>
            <a:r>
              <a:rPr lang="en-US" altLang="ru-RU" sz="2000" dirty="0"/>
              <a:t>PK</a:t>
            </a:r>
            <a:r>
              <a:rPr lang="ru-RU" altLang="ru-RU" sz="2000" dirty="0"/>
              <a:t>  вычисление ключа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    </a:t>
            </a:r>
            <a:r>
              <a:rPr lang="ru-RU" altLang="ru-RU" sz="2000" dirty="0" err="1"/>
              <a:t>расшифрования</a:t>
            </a:r>
            <a:r>
              <a:rPr lang="ru-RU" altLang="ru-RU" sz="2000" dirty="0"/>
              <a:t>  </a:t>
            </a:r>
            <a:r>
              <a:rPr lang="en-US" altLang="ru-RU" sz="2000" dirty="0"/>
              <a:t>SK </a:t>
            </a:r>
            <a:r>
              <a:rPr lang="ru-RU" altLang="ru-RU" sz="2000" dirty="0"/>
              <a:t>  должно быть сложным;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5. При известном ключе шифрования </a:t>
            </a:r>
            <a:r>
              <a:rPr lang="en-US" altLang="ru-RU" sz="2000" dirty="0"/>
              <a:t>PK</a:t>
            </a:r>
            <a:r>
              <a:rPr lang="ru-RU" altLang="ru-RU" sz="2000" dirty="0"/>
              <a:t>, но неизвестном ключе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    </a:t>
            </a:r>
            <a:r>
              <a:rPr lang="ru-RU" altLang="ru-RU" sz="2000" dirty="0" err="1"/>
              <a:t>расшифрования</a:t>
            </a:r>
            <a:r>
              <a:rPr lang="ru-RU" altLang="ru-RU" sz="2000" dirty="0"/>
              <a:t>  </a:t>
            </a:r>
            <a:r>
              <a:rPr lang="en-US" altLang="ru-RU" sz="2000" dirty="0"/>
              <a:t>SK </a:t>
            </a:r>
            <a:r>
              <a:rPr lang="ru-RU" altLang="ru-RU" sz="2000" dirty="0"/>
              <a:t>вычисление М по известной криптограмме </a:t>
            </a:r>
            <a:r>
              <a:rPr lang="en-US" altLang="ru-RU" sz="2000" dirty="0"/>
              <a:t>E</a:t>
            </a:r>
            <a:endParaRPr lang="ru-RU" altLang="ru-RU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    должно быть весьма сложным.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Если условие 4 выполняется, то очевидно, что ключ шифрования можно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altLang="ru-RU" sz="2000" i="1" dirty="0">
                <a:latin typeface="Times New Roman" pitchFamily="18" charset="0"/>
                <a:cs typeface="Times New Roman" pitchFamily="18" charset="0"/>
              </a:rPr>
              <a:t>открытым (общедоступным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Отсюда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происходит и название данного типа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криптосистемы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7748255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Какие преимущества имеет КОК в сравнении с традиционными (симметричными) криптосистемами?</a:t>
            </a:r>
          </a:p>
          <a:p>
            <a:pPr>
              <a:buFont typeface="Arial" pitchFamily="34" charset="0"/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	1-е преимущество КОК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Основным преимуществом КОК является упрощение процедуры распределения ключей.</a:t>
            </a:r>
          </a:p>
          <a:p>
            <a:pPr>
              <a:buFont typeface="Arial" pitchFamily="34" charset="0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	Пусть в сети имеется </a:t>
            </a:r>
            <a:r>
              <a:rPr lang="en-US" altLang="ru-RU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пользователей и каждый хочет конфиденциально связаться с каждым. Тогда в такой сети нужно иметь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N(N-1)/2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ключей, причем ключ для каждой пары должен распределяться секретным образом и только после этого открыто передается зашифрованное сообщение.</a:t>
            </a: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асимметричной системе нужно распределить только 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открытых ключей.</a:t>
            </a:r>
          </a:p>
          <a:p>
            <a:pPr>
              <a:buFont typeface="Arial" pitchFamily="34" charset="0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592733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6745</TotalTime>
  <Words>853</Words>
  <Application>Microsoft Office PowerPoint</Application>
  <PresentationFormat>Экран (4:3)</PresentationFormat>
  <Paragraphs>356</Paragraphs>
  <Slides>41</Slides>
  <Notes>10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4" baseType="lpstr">
      <vt:lpstr>Тема Office</vt:lpstr>
      <vt:lpstr>Формула</vt:lpstr>
      <vt:lpstr>Equation</vt:lpstr>
      <vt:lpstr>Лекция 1 Основы построения криптосистем с открытым ключом</vt:lpstr>
      <vt:lpstr>1. Односторонняя функция</vt:lpstr>
      <vt:lpstr>Пример односторонней функции функции</vt:lpstr>
      <vt:lpstr>Пример оценки сложности вычислений прямой и обратной функций</vt:lpstr>
      <vt:lpstr>Односторонняя функция с потайным ходом</vt:lpstr>
      <vt:lpstr>Презентация PowerPoint</vt:lpstr>
      <vt:lpstr>Общий принцип построения криптосиcтемы с открытым ключем</vt:lpstr>
      <vt:lpstr>Требования к системам с открытым ключем</vt:lpstr>
      <vt:lpstr>Презентация PowerPoint</vt:lpstr>
      <vt:lpstr>Презентация PowerPoint</vt:lpstr>
      <vt:lpstr>3. Математический базис КОК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построения функции g(n)</vt:lpstr>
      <vt:lpstr>Делимость. Алгоритм Евклида</vt:lpstr>
      <vt:lpstr>Презентация PowerPoint</vt:lpstr>
      <vt:lpstr>Презентация PowerPoint</vt:lpstr>
      <vt:lpstr>Наибольший общий делитель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решения системы уравнений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построения криптосистем с открытым ключем</dc:title>
  <dc:creator>viyak</dc:creator>
  <cp:lastModifiedBy>user</cp:lastModifiedBy>
  <cp:revision>46</cp:revision>
  <dcterms:created xsi:type="dcterms:W3CDTF">2017-08-31T16:22:51Z</dcterms:created>
  <dcterms:modified xsi:type="dcterms:W3CDTF">2018-09-12T20:09:36Z</dcterms:modified>
</cp:coreProperties>
</file>