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5" r:id="rId10"/>
    <p:sldId id="267" r:id="rId11"/>
    <p:sldId id="268" r:id="rId12"/>
    <p:sldId id="269" r:id="rId13"/>
    <p:sldId id="270" r:id="rId14"/>
    <p:sldId id="271" r:id="rId15"/>
    <p:sldId id="272" r:id="rId16"/>
    <p:sldId id="297" r:id="rId17"/>
    <p:sldId id="273" r:id="rId18"/>
    <p:sldId id="274" r:id="rId19"/>
    <p:sldId id="275" r:id="rId20"/>
    <p:sldId id="289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90" r:id="rId35"/>
    <p:sldId id="291" r:id="rId36"/>
    <p:sldId id="292" r:id="rId37"/>
    <p:sldId id="293" r:id="rId38"/>
    <p:sldId id="294" r:id="rId39"/>
    <p:sldId id="295" r:id="rId40"/>
    <p:sldId id="298" r:id="rId41"/>
    <p:sldId id="296" r:id="rId4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6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0.wmf"/><Relationship Id="rId1" Type="http://schemas.openxmlformats.org/officeDocument/2006/relationships/image" Target="../media/image49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7" Type="http://schemas.openxmlformats.org/officeDocument/2006/relationships/image" Target="../media/image57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6" Type="http://schemas.openxmlformats.org/officeDocument/2006/relationships/image" Target="../media/image56.wmf"/><Relationship Id="rId5" Type="http://schemas.openxmlformats.org/officeDocument/2006/relationships/image" Target="../media/image55.wmf"/><Relationship Id="rId4" Type="http://schemas.openxmlformats.org/officeDocument/2006/relationships/image" Target="../media/image54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5" Type="http://schemas.openxmlformats.org/officeDocument/2006/relationships/image" Target="../media/image62.wmf"/><Relationship Id="rId4" Type="http://schemas.openxmlformats.org/officeDocument/2006/relationships/image" Target="../media/image61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/Relationships>
</file>

<file path=ppt/drawings/_rels/vmlDrawing16.v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3" Type="http://schemas.openxmlformats.org/officeDocument/2006/relationships/image" Target="../media/image68.wmf"/><Relationship Id="rId7" Type="http://schemas.openxmlformats.org/officeDocument/2006/relationships/image" Target="../media/image72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Relationship Id="rId6" Type="http://schemas.openxmlformats.org/officeDocument/2006/relationships/image" Target="../media/image71.wmf"/><Relationship Id="rId5" Type="http://schemas.openxmlformats.org/officeDocument/2006/relationships/image" Target="../media/image70.wmf"/><Relationship Id="rId4" Type="http://schemas.openxmlformats.org/officeDocument/2006/relationships/image" Target="../media/image69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76.wmf"/><Relationship Id="rId2" Type="http://schemas.openxmlformats.org/officeDocument/2006/relationships/image" Target="../media/image75.wmf"/><Relationship Id="rId1" Type="http://schemas.openxmlformats.org/officeDocument/2006/relationships/image" Target="../media/image74.wmf"/><Relationship Id="rId6" Type="http://schemas.openxmlformats.org/officeDocument/2006/relationships/image" Target="../media/image79.wmf"/><Relationship Id="rId5" Type="http://schemas.openxmlformats.org/officeDocument/2006/relationships/image" Target="../media/image78.wmf"/><Relationship Id="rId4" Type="http://schemas.openxmlformats.org/officeDocument/2006/relationships/image" Target="../media/image77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82.wmf"/><Relationship Id="rId2" Type="http://schemas.openxmlformats.org/officeDocument/2006/relationships/image" Target="../media/image81.wmf"/><Relationship Id="rId1" Type="http://schemas.openxmlformats.org/officeDocument/2006/relationships/image" Target="../media/image80.wmf"/><Relationship Id="rId5" Type="http://schemas.openxmlformats.org/officeDocument/2006/relationships/image" Target="../media/image84.wmf"/><Relationship Id="rId4" Type="http://schemas.openxmlformats.org/officeDocument/2006/relationships/image" Target="../media/image83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8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88.wmf"/><Relationship Id="rId2" Type="http://schemas.openxmlformats.org/officeDocument/2006/relationships/image" Target="../media/image87.wmf"/><Relationship Id="rId1" Type="http://schemas.openxmlformats.org/officeDocument/2006/relationships/image" Target="../media/image86.wmf"/><Relationship Id="rId6" Type="http://schemas.openxmlformats.org/officeDocument/2006/relationships/image" Target="../media/image91.wmf"/><Relationship Id="rId5" Type="http://schemas.openxmlformats.org/officeDocument/2006/relationships/image" Target="../media/image90.wmf"/><Relationship Id="rId4" Type="http://schemas.openxmlformats.org/officeDocument/2006/relationships/image" Target="../media/image89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4.wmf"/><Relationship Id="rId7" Type="http://schemas.openxmlformats.org/officeDocument/2006/relationships/image" Target="../media/image98.wmf"/><Relationship Id="rId2" Type="http://schemas.openxmlformats.org/officeDocument/2006/relationships/image" Target="../media/image93.wmf"/><Relationship Id="rId1" Type="http://schemas.openxmlformats.org/officeDocument/2006/relationships/image" Target="../media/image92.wmf"/><Relationship Id="rId6" Type="http://schemas.openxmlformats.org/officeDocument/2006/relationships/image" Target="../media/image97.wmf"/><Relationship Id="rId5" Type="http://schemas.openxmlformats.org/officeDocument/2006/relationships/image" Target="../media/image96.wmf"/><Relationship Id="rId4" Type="http://schemas.openxmlformats.org/officeDocument/2006/relationships/image" Target="../media/image95.wmf"/></Relationships>
</file>

<file path=ppt/drawings/_rels/vmlDrawing2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6.wmf"/><Relationship Id="rId3" Type="http://schemas.openxmlformats.org/officeDocument/2006/relationships/image" Target="../media/image101.wmf"/><Relationship Id="rId7" Type="http://schemas.openxmlformats.org/officeDocument/2006/relationships/image" Target="../media/image105.wmf"/><Relationship Id="rId2" Type="http://schemas.openxmlformats.org/officeDocument/2006/relationships/image" Target="../media/image100.wmf"/><Relationship Id="rId1" Type="http://schemas.openxmlformats.org/officeDocument/2006/relationships/image" Target="../media/image99.wmf"/><Relationship Id="rId6" Type="http://schemas.openxmlformats.org/officeDocument/2006/relationships/image" Target="../media/image104.wmf"/><Relationship Id="rId5" Type="http://schemas.openxmlformats.org/officeDocument/2006/relationships/image" Target="../media/image103.wmf"/><Relationship Id="rId10" Type="http://schemas.openxmlformats.org/officeDocument/2006/relationships/image" Target="../media/image108.wmf"/><Relationship Id="rId4" Type="http://schemas.openxmlformats.org/officeDocument/2006/relationships/image" Target="../media/image102.wmf"/><Relationship Id="rId9" Type="http://schemas.openxmlformats.org/officeDocument/2006/relationships/image" Target="../media/image107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1.wmf"/><Relationship Id="rId7" Type="http://schemas.openxmlformats.org/officeDocument/2006/relationships/image" Target="../media/image115.wmf"/><Relationship Id="rId2" Type="http://schemas.openxmlformats.org/officeDocument/2006/relationships/image" Target="../media/image110.wmf"/><Relationship Id="rId1" Type="http://schemas.openxmlformats.org/officeDocument/2006/relationships/image" Target="../media/image109.wmf"/><Relationship Id="rId6" Type="http://schemas.openxmlformats.org/officeDocument/2006/relationships/image" Target="../media/image114.wmf"/><Relationship Id="rId5" Type="http://schemas.openxmlformats.org/officeDocument/2006/relationships/image" Target="../media/image113.wmf"/><Relationship Id="rId4" Type="http://schemas.openxmlformats.org/officeDocument/2006/relationships/image" Target="../media/image112.wmf"/></Relationships>
</file>

<file path=ppt/drawings/_rels/vmlDrawing2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3.wmf"/><Relationship Id="rId3" Type="http://schemas.openxmlformats.org/officeDocument/2006/relationships/image" Target="../media/image118.wmf"/><Relationship Id="rId7" Type="http://schemas.openxmlformats.org/officeDocument/2006/relationships/image" Target="../media/image122.wmf"/><Relationship Id="rId2" Type="http://schemas.openxmlformats.org/officeDocument/2006/relationships/image" Target="../media/image117.wmf"/><Relationship Id="rId1" Type="http://schemas.openxmlformats.org/officeDocument/2006/relationships/image" Target="../media/image116.wmf"/><Relationship Id="rId6" Type="http://schemas.openxmlformats.org/officeDocument/2006/relationships/image" Target="../media/image121.wmf"/><Relationship Id="rId5" Type="http://schemas.openxmlformats.org/officeDocument/2006/relationships/image" Target="../media/image120.wmf"/><Relationship Id="rId10" Type="http://schemas.openxmlformats.org/officeDocument/2006/relationships/image" Target="../media/image125.wmf"/><Relationship Id="rId4" Type="http://schemas.openxmlformats.org/officeDocument/2006/relationships/image" Target="../media/image119.wmf"/><Relationship Id="rId9" Type="http://schemas.openxmlformats.org/officeDocument/2006/relationships/image" Target="../media/image124.wmf"/></Relationships>
</file>

<file path=ppt/drawings/_rels/vmlDrawing2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8.wmf"/><Relationship Id="rId2" Type="http://schemas.openxmlformats.org/officeDocument/2006/relationships/image" Target="../media/image127.wmf"/><Relationship Id="rId1" Type="http://schemas.openxmlformats.org/officeDocument/2006/relationships/image" Target="../media/image126.wmf"/></Relationships>
</file>

<file path=ppt/drawings/_rels/vmlDrawing2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0.wmf"/><Relationship Id="rId1" Type="http://schemas.openxmlformats.org/officeDocument/2006/relationships/image" Target="../media/image12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image" Target="../media/image20.wmf"/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12" Type="http://schemas.openxmlformats.org/officeDocument/2006/relationships/image" Target="../media/image19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11" Type="http://schemas.openxmlformats.org/officeDocument/2006/relationships/image" Target="../media/image18.wmf"/><Relationship Id="rId5" Type="http://schemas.openxmlformats.org/officeDocument/2006/relationships/image" Target="../media/image12.wmf"/><Relationship Id="rId15" Type="http://schemas.openxmlformats.org/officeDocument/2006/relationships/image" Target="../media/image22.wmf"/><Relationship Id="rId10" Type="http://schemas.openxmlformats.org/officeDocument/2006/relationships/image" Target="../media/image17.wmf"/><Relationship Id="rId4" Type="http://schemas.openxmlformats.org/officeDocument/2006/relationships/image" Target="../media/image11.wmf"/><Relationship Id="rId9" Type="http://schemas.openxmlformats.org/officeDocument/2006/relationships/image" Target="../media/image16.wmf"/><Relationship Id="rId14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image" Target="../media/image29.wmf"/><Relationship Id="rId7" Type="http://schemas.openxmlformats.org/officeDocument/2006/relationships/image" Target="../media/image33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Relationship Id="rId9" Type="http://schemas.openxmlformats.org/officeDocument/2006/relationships/image" Target="../media/image35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7" Type="http://schemas.openxmlformats.org/officeDocument/2006/relationships/image" Target="../media/image44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6" Type="http://schemas.openxmlformats.org/officeDocument/2006/relationships/image" Target="../media/image43.wmf"/><Relationship Id="rId5" Type="http://schemas.openxmlformats.org/officeDocument/2006/relationships/image" Target="../media/image42.wmf"/><Relationship Id="rId4" Type="http://schemas.openxmlformats.org/officeDocument/2006/relationships/image" Target="../media/image4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4CC00D-41F5-4FBE-B572-D9CC61BFCFFA}" type="datetimeFigureOut">
              <a:rPr lang="ru-RU" smtClean="0"/>
              <a:pPr/>
              <a:t>11.09.2018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4CE627-D952-43E5-9591-BBE71B1F79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8643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F499C3B-859E-49B2-870B-FBB461AD52B1}" type="slidenum">
              <a:rPr lang="ru-RU" alt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17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A185EDD-358F-4BD5-BC63-558032527859}" type="slidenum">
              <a:rPr lang="ru-RU" alt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41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0987547-A84E-42B9-A9CD-07C590747159}" type="slidenum">
              <a:rPr lang="ru-RU" alt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A04F5B6-8475-4854-99DA-41B452A75EF2}" type="slidenum">
              <a:rPr lang="ru-RU" alt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2560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D007120-B87F-4ECD-A852-192004AD52A8}" type="slidenum">
              <a:rPr lang="ru-RU" alt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34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2662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AE537DA-7D8B-46B4-8A8C-7DF1BB8C5C85}" type="slidenum">
              <a:rPr lang="ru-RU" alt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35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2765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C406F6B-CC37-4875-94D1-02359BA4C722}" type="slidenum">
              <a:rPr lang="ru-RU" alt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36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2867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8AC958B-AEBA-478A-9CF3-B3E95AB91A52}" type="slidenum">
              <a:rPr lang="ru-RU" alt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37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2970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4E806CF-C2CF-4790-8F1B-1D5E575A8383}" type="slidenum">
              <a:rPr lang="ru-RU" alt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38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072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733BB20-4D9A-406C-A513-72E638D5FF0E}" type="slidenum">
              <a:rPr lang="ru-RU" alt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39</a:t>
            </a:fld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ECB13-EA76-4F07-AA71-D3347BB8AC33}" type="datetimeFigureOut">
              <a:rPr lang="ru-RU" smtClean="0"/>
              <a:pPr/>
              <a:t>11.09.2018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F0D77-9833-4A0B-8DBB-E3C7F009A3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2759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ECB13-EA76-4F07-AA71-D3347BB8AC33}" type="datetimeFigureOut">
              <a:rPr lang="ru-RU" smtClean="0"/>
              <a:pPr/>
              <a:t>11.09.2018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F0D77-9833-4A0B-8DBB-E3C7F009A3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1824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ECB13-EA76-4F07-AA71-D3347BB8AC33}" type="datetimeFigureOut">
              <a:rPr lang="ru-RU" smtClean="0"/>
              <a:pPr/>
              <a:t>11.09.2018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F0D77-9833-4A0B-8DBB-E3C7F009A3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60848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0BBCE8-D82C-4238-B2A0-BD2D1AD335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9018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ECB13-EA76-4F07-AA71-D3347BB8AC33}" type="datetimeFigureOut">
              <a:rPr lang="ru-RU" smtClean="0"/>
              <a:pPr/>
              <a:t>11.09.2018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F0D77-9833-4A0B-8DBB-E3C7F009A3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6618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ECB13-EA76-4F07-AA71-D3347BB8AC33}" type="datetimeFigureOut">
              <a:rPr lang="ru-RU" smtClean="0"/>
              <a:pPr/>
              <a:t>11.09.2018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F0D77-9833-4A0B-8DBB-E3C7F009A3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8770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ECB13-EA76-4F07-AA71-D3347BB8AC33}" type="datetimeFigureOut">
              <a:rPr lang="ru-RU" smtClean="0"/>
              <a:pPr/>
              <a:t>11.09.2018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F0D77-9833-4A0B-8DBB-E3C7F009A3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4313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ECB13-EA76-4F07-AA71-D3347BB8AC33}" type="datetimeFigureOut">
              <a:rPr lang="ru-RU" smtClean="0"/>
              <a:pPr/>
              <a:t>11.09.2018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F0D77-9833-4A0B-8DBB-E3C7F009A3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8080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ECB13-EA76-4F07-AA71-D3347BB8AC33}" type="datetimeFigureOut">
              <a:rPr lang="ru-RU" smtClean="0"/>
              <a:pPr/>
              <a:t>11.09.2018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F0D77-9833-4A0B-8DBB-E3C7F009A3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8278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ECB13-EA76-4F07-AA71-D3347BB8AC33}" type="datetimeFigureOut">
              <a:rPr lang="ru-RU" smtClean="0"/>
              <a:pPr/>
              <a:t>11.09.2018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F0D77-9833-4A0B-8DBB-E3C7F009A3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0234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ECB13-EA76-4F07-AA71-D3347BB8AC33}" type="datetimeFigureOut">
              <a:rPr lang="ru-RU" smtClean="0"/>
              <a:pPr/>
              <a:t>11.09.2018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F0D77-9833-4A0B-8DBB-E3C7F009A3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0004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ECB13-EA76-4F07-AA71-D3347BB8AC33}" type="datetimeFigureOut">
              <a:rPr lang="ru-RU" smtClean="0"/>
              <a:pPr/>
              <a:t>11.09.2018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F0D77-9833-4A0B-8DBB-E3C7F009A3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1596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4ECB13-EA76-4F07-AA71-D3347BB8AC33}" type="datetimeFigureOut">
              <a:rPr lang="ru-RU" smtClean="0"/>
              <a:pPr/>
              <a:t>11.09.2018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2F0D77-9833-4A0B-8DBB-E3C7F009A3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2820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11.bin"/><Relationship Id="rId18" Type="http://schemas.openxmlformats.org/officeDocument/2006/relationships/image" Target="../media/image15.wmf"/><Relationship Id="rId26" Type="http://schemas.openxmlformats.org/officeDocument/2006/relationships/image" Target="../media/image19.wmf"/><Relationship Id="rId3" Type="http://schemas.openxmlformats.org/officeDocument/2006/relationships/oleObject" Target="../embeddings/oleObject6.bin"/><Relationship Id="rId21" Type="http://schemas.openxmlformats.org/officeDocument/2006/relationships/oleObject" Target="../embeddings/oleObject15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2.wmf"/><Relationship Id="rId17" Type="http://schemas.openxmlformats.org/officeDocument/2006/relationships/oleObject" Target="../embeddings/oleObject13.bin"/><Relationship Id="rId25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.wmf"/><Relationship Id="rId20" Type="http://schemas.openxmlformats.org/officeDocument/2006/relationships/image" Target="../media/image16.wmf"/><Relationship Id="rId29" Type="http://schemas.openxmlformats.org/officeDocument/2006/relationships/oleObject" Target="../embeddings/oleObject19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0.bin"/><Relationship Id="rId24" Type="http://schemas.openxmlformats.org/officeDocument/2006/relationships/image" Target="../media/image18.wmf"/><Relationship Id="rId32" Type="http://schemas.openxmlformats.org/officeDocument/2006/relationships/image" Target="../media/image22.wmf"/><Relationship Id="rId5" Type="http://schemas.openxmlformats.org/officeDocument/2006/relationships/oleObject" Target="../embeddings/oleObject7.bin"/><Relationship Id="rId15" Type="http://schemas.openxmlformats.org/officeDocument/2006/relationships/oleObject" Target="../embeddings/oleObject12.bin"/><Relationship Id="rId23" Type="http://schemas.openxmlformats.org/officeDocument/2006/relationships/oleObject" Target="../embeddings/oleObject16.bin"/><Relationship Id="rId28" Type="http://schemas.openxmlformats.org/officeDocument/2006/relationships/image" Target="../media/image20.wmf"/><Relationship Id="rId10" Type="http://schemas.openxmlformats.org/officeDocument/2006/relationships/image" Target="../media/image11.wmf"/><Relationship Id="rId19" Type="http://schemas.openxmlformats.org/officeDocument/2006/relationships/oleObject" Target="../embeddings/oleObject14.bin"/><Relationship Id="rId31" Type="http://schemas.openxmlformats.org/officeDocument/2006/relationships/oleObject" Target="../embeddings/oleObject20.bin"/><Relationship Id="rId4" Type="http://schemas.openxmlformats.org/officeDocument/2006/relationships/image" Target="../media/image8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3.wmf"/><Relationship Id="rId22" Type="http://schemas.openxmlformats.org/officeDocument/2006/relationships/image" Target="../media/image17.wmf"/><Relationship Id="rId27" Type="http://schemas.openxmlformats.org/officeDocument/2006/relationships/oleObject" Target="../embeddings/oleObject18.bin"/><Relationship Id="rId30" Type="http://schemas.openxmlformats.org/officeDocument/2006/relationships/image" Target="../media/image21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23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26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13" Type="http://schemas.openxmlformats.org/officeDocument/2006/relationships/oleObject" Target="../embeddings/oleObject30.bin"/><Relationship Id="rId18" Type="http://schemas.openxmlformats.org/officeDocument/2006/relationships/image" Target="../media/image34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31.wmf"/><Relationship Id="rId1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3.wmf"/><Relationship Id="rId20" Type="http://schemas.openxmlformats.org/officeDocument/2006/relationships/image" Target="../media/image35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5" Type="http://schemas.openxmlformats.org/officeDocument/2006/relationships/oleObject" Target="../embeddings/oleObject31.bin"/><Relationship Id="rId10" Type="http://schemas.openxmlformats.org/officeDocument/2006/relationships/image" Target="../media/image30.wmf"/><Relationship Id="rId19" Type="http://schemas.openxmlformats.org/officeDocument/2006/relationships/oleObject" Target="../embeddings/oleObject33.bin"/><Relationship Id="rId4" Type="http://schemas.openxmlformats.org/officeDocument/2006/relationships/image" Target="../media/image27.wmf"/><Relationship Id="rId9" Type="http://schemas.openxmlformats.org/officeDocument/2006/relationships/oleObject" Target="../embeddings/oleObject28.bin"/><Relationship Id="rId14" Type="http://schemas.openxmlformats.org/officeDocument/2006/relationships/image" Target="../media/image32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36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13" Type="http://schemas.openxmlformats.org/officeDocument/2006/relationships/oleObject" Target="../embeddings/oleObject41.bin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42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4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39.wmf"/><Relationship Id="rId11" Type="http://schemas.openxmlformats.org/officeDocument/2006/relationships/oleObject" Target="../embeddings/oleObject40.bin"/><Relationship Id="rId5" Type="http://schemas.openxmlformats.org/officeDocument/2006/relationships/oleObject" Target="../embeddings/oleObject37.bin"/><Relationship Id="rId15" Type="http://schemas.openxmlformats.org/officeDocument/2006/relationships/oleObject" Target="../embeddings/oleObject42.bin"/><Relationship Id="rId10" Type="http://schemas.openxmlformats.org/officeDocument/2006/relationships/image" Target="../media/image41.wmf"/><Relationship Id="rId4" Type="http://schemas.openxmlformats.org/officeDocument/2006/relationships/image" Target="../media/image38.wmf"/><Relationship Id="rId9" Type="http://schemas.openxmlformats.org/officeDocument/2006/relationships/oleObject" Target="../embeddings/oleObject39.bin"/><Relationship Id="rId14" Type="http://schemas.openxmlformats.org/officeDocument/2006/relationships/image" Target="../media/image43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6.wmf"/><Relationship Id="rId5" Type="http://schemas.openxmlformats.org/officeDocument/2006/relationships/oleObject" Target="../embeddings/oleObject44.bin"/><Relationship Id="rId4" Type="http://schemas.openxmlformats.org/officeDocument/2006/relationships/image" Target="../media/image45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46.bin"/><Relationship Id="rId4" Type="http://schemas.openxmlformats.org/officeDocument/2006/relationships/image" Target="../media/image47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0.wmf"/><Relationship Id="rId5" Type="http://schemas.openxmlformats.org/officeDocument/2006/relationships/oleObject" Target="../embeddings/oleObject48.bin"/><Relationship Id="rId4" Type="http://schemas.openxmlformats.org/officeDocument/2006/relationships/image" Target="../media/image49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13" Type="http://schemas.openxmlformats.org/officeDocument/2006/relationships/oleObject" Target="../embeddings/oleObject54.bin"/><Relationship Id="rId3" Type="http://schemas.openxmlformats.org/officeDocument/2006/relationships/oleObject" Target="../embeddings/oleObject49.bin"/><Relationship Id="rId7" Type="http://schemas.openxmlformats.org/officeDocument/2006/relationships/oleObject" Target="../embeddings/oleObject51.bin"/><Relationship Id="rId12" Type="http://schemas.openxmlformats.org/officeDocument/2006/relationships/image" Target="../media/image5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7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2.wmf"/><Relationship Id="rId11" Type="http://schemas.openxmlformats.org/officeDocument/2006/relationships/oleObject" Target="../embeddings/oleObject53.bin"/><Relationship Id="rId5" Type="http://schemas.openxmlformats.org/officeDocument/2006/relationships/oleObject" Target="../embeddings/oleObject50.bin"/><Relationship Id="rId15" Type="http://schemas.openxmlformats.org/officeDocument/2006/relationships/oleObject" Target="../embeddings/oleObject55.bin"/><Relationship Id="rId10" Type="http://schemas.openxmlformats.org/officeDocument/2006/relationships/image" Target="../media/image54.wmf"/><Relationship Id="rId4" Type="http://schemas.openxmlformats.org/officeDocument/2006/relationships/image" Target="../media/image51.wmf"/><Relationship Id="rId9" Type="http://schemas.openxmlformats.org/officeDocument/2006/relationships/oleObject" Target="../embeddings/oleObject52.bin"/><Relationship Id="rId14" Type="http://schemas.openxmlformats.org/officeDocument/2006/relationships/image" Target="../media/image56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3" Type="http://schemas.openxmlformats.org/officeDocument/2006/relationships/oleObject" Target="../embeddings/oleObject56.bin"/><Relationship Id="rId7" Type="http://schemas.openxmlformats.org/officeDocument/2006/relationships/oleObject" Target="../embeddings/oleObject58.bin"/><Relationship Id="rId12" Type="http://schemas.openxmlformats.org/officeDocument/2006/relationships/image" Target="../media/image6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9.wmf"/><Relationship Id="rId11" Type="http://schemas.openxmlformats.org/officeDocument/2006/relationships/oleObject" Target="../embeddings/oleObject60.bin"/><Relationship Id="rId5" Type="http://schemas.openxmlformats.org/officeDocument/2006/relationships/oleObject" Target="../embeddings/oleObject57.bin"/><Relationship Id="rId10" Type="http://schemas.openxmlformats.org/officeDocument/2006/relationships/image" Target="../media/image61.wmf"/><Relationship Id="rId4" Type="http://schemas.openxmlformats.org/officeDocument/2006/relationships/image" Target="../media/image58.wmf"/><Relationship Id="rId9" Type="http://schemas.openxmlformats.org/officeDocument/2006/relationships/oleObject" Target="../embeddings/oleObject59.bin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3" Type="http://schemas.openxmlformats.org/officeDocument/2006/relationships/oleObject" Target="../embeddings/oleObject61.bin"/><Relationship Id="rId7" Type="http://schemas.openxmlformats.org/officeDocument/2006/relationships/oleObject" Target="../embeddings/oleObject6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64.wmf"/><Relationship Id="rId5" Type="http://schemas.openxmlformats.org/officeDocument/2006/relationships/oleObject" Target="../embeddings/oleObject62.bin"/><Relationship Id="rId4" Type="http://schemas.openxmlformats.org/officeDocument/2006/relationships/image" Target="../media/image63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13" Type="http://schemas.openxmlformats.org/officeDocument/2006/relationships/oleObject" Target="../embeddings/oleObject69.bin"/><Relationship Id="rId18" Type="http://schemas.openxmlformats.org/officeDocument/2006/relationships/image" Target="../media/image73.wmf"/><Relationship Id="rId3" Type="http://schemas.openxmlformats.org/officeDocument/2006/relationships/oleObject" Target="../embeddings/oleObject64.bin"/><Relationship Id="rId7" Type="http://schemas.openxmlformats.org/officeDocument/2006/relationships/oleObject" Target="../embeddings/oleObject66.bin"/><Relationship Id="rId12" Type="http://schemas.openxmlformats.org/officeDocument/2006/relationships/image" Target="../media/image70.wmf"/><Relationship Id="rId17" Type="http://schemas.openxmlformats.org/officeDocument/2006/relationships/oleObject" Target="../embeddings/oleObject7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2.wmf"/><Relationship Id="rId1" Type="http://schemas.openxmlformats.org/officeDocument/2006/relationships/vmlDrawing" Target="../drawings/vmlDrawing16.vml"/><Relationship Id="rId6" Type="http://schemas.openxmlformats.org/officeDocument/2006/relationships/image" Target="../media/image67.wmf"/><Relationship Id="rId11" Type="http://schemas.openxmlformats.org/officeDocument/2006/relationships/oleObject" Target="../embeddings/oleObject68.bin"/><Relationship Id="rId5" Type="http://schemas.openxmlformats.org/officeDocument/2006/relationships/oleObject" Target="../embeddings/oleObject65.bin"/><Relationship Id="rId15" Type="http://schemas.openxmlformats.org/officeDocument/2006/relationships/oleObject" Target="../embeddings/oleObject70.bin"/><Relationship Id="rId10" Type="http://schemas.openxmlformats.org/officeDocument/2006/relationships/image" Target="../media/image69.wmf"/><Relationship Id="rId4" Type="http://schemas.openxmlformats.org/officeDocument/2006/relationships/image" Target="../media/image66.wmf"/><Relationship Id="rId9" Type="http://schemas.openxmlformats.org/officeDocument/2006/relationships/oleObject" Target="../embeddings/oleObject67.bin"/><Relationship Id="rId14" Type="http://schemas.openxmlformats.org/officeDocument/2006/relationships/image" Target="../media/image71.wmf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wmf"/><Relationship Id="rId13" Type="http://schemas.openxmlformats.org/officeDocument/2006/relationships/oleObject" Target="../embeddings/oleObject77.bin"/><Relationship Id="rId3" Type="http://schemas.openxmlformats.org/officeDocument/2006/relationships/oleObject" Target="../embeddings/oleObject72.bin"/><Relationship Id="rId7" Type="http://schemas.openxmlformats.org/officeDocument/2006/relationships/oleObject" Target="../embeddings/oleObject74.bin"/><Relationship Id="rId12" Type="http://schemas.openxmlformats.org/officeDocument/2006/relationships/image" Target="../media/image7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75.wmf"/><Relationship Id="rId11" Type="http://schemas.openxmlformats.org/officeDocument/2006/relationships/oleObject" Target="../embeddings/oleObject76.bin"/><Relationship Id="rId5" Type="http://schemas.openxmlformats.org/officeDocument/2006/relationships/oleObject" Target="../embeddings/oleObject73.bin"/><Relationship Id="rId10" Type="http://schemas.openxmlformats.org/officeDocument/2006/relationships/image" Target="../media/image77.wmf"/><Relationship Id="rId4" Type="http://schemas.openxmlformats.org/officeDocument/2006/relationships/image" Target="../media/image74.wmf"/><Relationship Id="rId9" Type="http://schemas.openxmlformats.org/officeDocument/2006/relationships/oleObject" Target="../embeddings/oleObject75.bin"/><Relationship Id="rId14" Type="http://schemas.openxmlformats.org/officeDocument/2006/relationships/image" Target="../media/image79.wmf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2.wmf"/><Relationship Id="rId3" Type="http://schemas.openxmlformats.org/officeDocument/2006/relationships/oleObject" Target="../embeddings/oleObject78.bin"/><Relationship Id="rId7" Type="http://schemas.openxmlformats.org/officeDocument/2006/relationships/oleObject" Target="../embeddings/oleObject80.bin"/><Relationship Id="rId12" Type="http://schemas.openxmlformats.org/officeDocument/2006/relationships/image" Target="../media/image8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81.wmf"/><Relationship Id="rId11" Type="http://schemas.openxmlformats.org/officeDocument/2006/relationships/oleObject" Target="../embeddings/oleObject82.bin"/><Relationship Id="rId5" Type="http://schemas.openxmlformats.org/officeDocument/2006/relationships/oleObject" Target="../embeddings/oleObject79.bin"/><Relationship Id="rId10" Type="http://schemas.openxmlformats.org/officeDocument/2006/relationships/image" Target="../media/image83.wmf"/><Relationship Id="rId4" Type="http://schemas.openxmlformats.org/officeDocument/2006/relationships/image" Target="../media/image80.wmf"/><Relationship Id="rId9" Type="http://schemas.openxmlformats.org/officeDocument/2006/relationships/oleObject" Target="../embeddings/oleObject81.bin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85.wmf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6.bin"/><Relationship Id="rId13" Type="http://schemas.openxmlformats.org/officeDocument/2006/relationships/image" Target="../media/image90.wmf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87.wmf"/><Relationship Id="rId12" Type="http://schemas.openxmlformats.org/officeDocument/2006/relationships/oleObject" Target="../embeddings/oleObject8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85.bin"/><Relationship Id="rId11" Type="http://schemas.openxmlformats.org/officeDocument/2006/relationships/image" Target="../media/image89.wmf"/><Relationship Id="rId5" Type="http://schemas.openxmlformats.org/officeDocument/2006/relationships/image" Target="../media/image86.wmf"/><Relationship Id="rId15" Type="http://schemas.openxmlformats.org/officeDocument/2006/relationships/image" Target="../media/image91.wmf"/><Relationship Id="rId10" Type="http://schemas.openxmlformats.org/officeDocument/2006/relationships/oleObject" Target="../embeddings/oleObject87.bin"/><Relationship Id="rId4" Type="http://schemas.openxmlformats.org/officeDocument/2006/relationships/oleObject" Target="../embeddings/oleObject84.bin"/><Relationship Id="rId9" Type="http://schemas.openxmlformats.org/officeDocument/2006/relationships/image" Target="../media/image88.wmf"/><Relationship Id="rId14" Type="http://schemas.openxmlformats.org/officeDocument/2006/relationships/oleObject" Target="../embeddings/oleObject89.bin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2.bin"/><Relationship Id="rId13" Type="http://schemas.openxmlformats.org/officeDocument/2006/relationships/image" Target="../media/image96.wmf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93.wmf"/><Relationship Id="rId12" Type="http://schemas.openxmlformats.org/officeDocument/2006/relationships/oleObject" Target="../embeddings/oleObject94.bin"/><Relationship Id="rId17" Type="http://schemas.openxmlformats.org/officeDocument/2006/relationships/image" Target="../media/image9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96.bin"/><Relationship Id="rId1" Type="http://schemas.openxmlformats.org/officeDocument/2006/relationships/vmlDrawing" Target="../drawings/vmlDrawing21.vml"/><Relationship Id="rId6" Type="http://schemas.openxmlformats.org/officeDocument/2006/relationships/oleObject" Target="../embeddings/oleObject91.bin"/><Relationship Id="rId11" Type="http://schemas.openxmlformats.org/officeDocument/2006/relationships/image" Target="../media/image95.wmf"/><Relationship Id="rId5" Type="http://schemas.openxmlformats.org/officeDocument/2006/relationships/image" Target="../media/image92.wmf"/><Relationship Id="rId15" Type="http://schemas.openxmlformats.org/officeDocument/2006/relationships/image" Target="../media/image97.wmf"/><Relationship Id="rId10" Type="http://schemas.openxmlformats.org/officeDocument/2006/relationships/oleObject" Target="../embeddings/oleObject93.bin"/><Relationship Id="rId4" Type="http://schemas.openxmlformats.org/officeDocument/2006/relationships/oleObject" Target="../embeddings/oleObject90.bin"/><Relationship Id="rId9" Type="http://schemas.openxmlformats.org/officeDocument/2006/relationships/image" Target="../media/image94.wmf"/><Relationship Id="rId14" Type="http://schemas.openxmlformats.org/officeDocument/2006/relationships/oleObject" Target="../embeddings/oleObject95.bin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9.bin"/><Relationship Id="rId13" Type="http://schemas.openxmlformats.org/officeDocument/2006/relationships/image" Target="../media/image103.wmf"/><Relationship Id="rId18" Type="http://schemas.openxmlformats.org/officeDocument/2006/relationships/oleObject" Target="../embeddings/oleObject104.bin"/><Relationship Id="rId3" Type="http://schemas.openxmlformats.org/officeDocument/2006/relationships/notesSlide" Target="../notesSlides/notesSlide6.xml"/><Relationship Id="rId21" Type="http://schemas.openxmlformats.org/officeDocument/2006/relationships/image" Target="../media/image107.wmf"/><Relationship Id="rId7" Type="http://schemas.openxmlformats.org/officeDocument/2006/relationships/image" Target="../media/image100.wmf"/><Relationship Id="rId12" Type="http://schemas.openxmlformats.org/officeDocument/2006/relationships/oleObject" Target="../embeddings/oleObject101.bin"/><Relationship Id="rId17" Type="http://schemas.openxmlformats.org/officeDocument/2006/relationships/image" Target="../media/image10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03.bin"/><Relationship Id="rId20" Type="http://schemas.openxmlformats.org/officeDocument/2006/relationships/oleObject" Target="../embeddings/oleObject105.bin"/><Relationship Id="rId1" Type="http://schemas.openxmlformats.org/officeDocument/2006/relationships/vmlDrawing" Target="../drawings/vmlDrawing22.vml"/><Relationship Id="rId6" Type="http://schemas.openxmlformats.org/officeDocument/2006/relationships/oleObject" Target="../embeddings/oleObject98.bin"/><Relationship Id="rId11" Type="http://schemas.openxmlformats.org/officeDocument/2006/relationships/image" Target="../media/image102.wmf"/><Relationship Id="rId5" Type="http://schemas.openxmlformats.org/officeDocument/2006/relationships/image" Target="../media/image99.wmf"/><Relationship Id="rId15" Type="http://schemas.openxmlformats.org/officeDocument/2006/relationships/image" Target="../media/image104.wmf"/><Relationship Id="rId23" Type="http://schemas.openxmlformats.org/officeDocument/2006/relationships/image" Target="../media/image108.wmf"/><Relationship Id="rId10" Type="http://schemas.openxmlformats.org/officeDocument/2006/relationships/oleObject" Target="../embeddings/oleObject100.bin"/><Relationship Id="rId19" Type="http://schemas.openxmlformats.org/officeDocument/2006/relationships/image" Target="../media/image106.wmf"/><Relationship Id="rId4" Type="http://schemas.openxmlformats.org/officeDocument/2006/relationships/oleObject" Target="../embeddings/oleObject97.bin"/><Relationship Id="rId9" Type="http://schemas.openxmlformats.org/officeDocument/2006/relationships/image" Target="../media/image101.wmf"/><Relationship Id="rId14" Type="http://schemas.openxmlformats.org/officeDocument/2006/relationships/oleObject" Target="../embeddings/oleObject102.bin"/><Relationship Id="rId22" Type="http://schemas.openxmlformats.org/officeDocument/2006/relationships/oleObject" Target="../embeddings/oleObject106.bin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9.bin"/><Relationship Id="rId13" Type="http://schemas.openxmlformats.org/officeDocument/2006/relationships/image" Target="../media/image113.wmf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110.wmf"/><Relationship Id="rId12" Type="http://schemas.openxmlformats.org/officeDocument/2006/relationships/oleObject" Target="../embeddings/oleObject111.bin"/><Relationship Id="rId17" Type="http://schemas.openxmlformats.org/officeDocument/2006/relationships/image" Target="../media/image11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13.bin"/><Relationship Id="rId1" Type="http://schemas.openxmlformats.org/officeDocument/2006/relationships/vmlDrawing" Target="../drawings/vmlDrawing23.vml"/><Relationship Id="rId6" Type="http://schemas.openxmlformats.org/officeDocument/2006/relationships/oleObject" Target="../embeddings/oleObject108.bin"/><Relationship Id="rId11" Type="http://schemas.openxmlformats.org/officeDocument/2006/relationships/image" Target="../media/image112.wmf"/><Relationship Id="rId5" Type="http://schemas.openxmlformats.org/officeDocument/2006/relationships/image" Target="../media/image109.wmf"/><Relationship Id="rId15" Type="http://schemas.openxmlformats.org/officeDocument/2006/relationships/image" Target="../media/image114.wmf"/><Relationship Id="rId10" Type="http://schemas.openxmlformats.org/officeDocument/2006/relationships/oleObject" Target="../embeddings/oleObject110.bin"/><Relationship Id="rId4" Type="http://schemas.openxmlformats.org/officeDocument/2006/relationships/oleObject" Target="../embeddings/oleObject107.bin"/><Relationship Id="rId9" Type="http://schemas.openxmlformats.org/officeDocument/2006/relationships/image" Target="../media/image111.wmf"/><Relationship Id="rId14" Type="http://schemas.openxmlformats.org/officeDocument/2006/relationships/oleObject" Target="../embeddings/oleObject112.bin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6.bin"/><Relationship Id="rId13" Type="http://schemas.openxmlformats.org/officeDocument/2006/relationships/image" Target="../media/image120.wmf"/><Relationship Id="rId18" Type="http://schemas.openxmlformats.org/officeDocument/2006/relationships/oleObject" Target="../embeddings/oleObject121.bin"/><Relationship Id="rId3" Type="http://schemas.openxmlformats.org/officeDocument/2006/relationships/notesSlide" Target="../notesSlides/notesSlide8.xml"/><Relationship Id="rId21" Type="http://schemas.openxmlformats.org/officeDocument/2006/relationships/image" Target="../media/image124.wmf"/><Relationship Id="rId7" Type="http://schemas.openxmlformats.org/officeDocument/2006/relationships/image" Target="../media/image117.wmf"/><Relationship Id="rId12" Type="http://schemas.openxmlformats.org/officeDocument/2006/relationships/oleObject" Target="../embeddings/oleObject118.bin"/><Relationship Id="rId17" Type="http://schemas.openxmlformats.org/officeDocument/2006/relationships/image" Target="../media/image12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20.bin"/><Relationship Id="rId20" Type="http://schemas.openxmlformats.org/officeDocument/2006/relationships/oleObject" Target="../embeddings/oleObject122.bin"/><Relationship Id="rId1" Type="http://schemas.openxmlformats.org/officeDocument/2006/relationships/vmlDrawing" Target="../drawings/vmlDrawing24.vml"/><Relationship Id="rId6" Type="http://schemas.openxmlformats.org/officeDocument/2006/relationships/oleObject" Target="../embeddings/oleObject115.bin"/><Relationship Id="rId11" Type="http://schemas.openxmlformats.org/officeDocument/2006/relationships/image" Target="../media/image119.wmf"/><Relationship Id="rId5" Type="http://schemas.openxmlformats.org/officeDocument/2006/relationships/image" Target="../media/image116.wmf"/><Relationship Id="rId15" Type="http://schemas.openxmlformats.org/officeDocument/2006/relationships/image" Target="../media/image121.wmf"/><Relationship Id="rId23" Type="http://schemas.openxmlformats.org/officeDocument/2006/relationships/image" Target="../media/image125.wmf"/><Relationship Id="rId10" Type="http://schemas.openxmlformats.org/officeDocument/2006/relationships/oleObject" Target="../embeddings/oleObject117.bin"/><Relationship Id="rId19" Type="http://schemas.openxmlformats.org/officeDocument/2006/relationships/image" Target="../media/image123.wmf"/><Relationship Id="rId4" Type="http://schemas.openxmlformats.org/officeDocument/2006/relationships/oleObject" Target="../embeddings/oleObject114.bin"/><Relationship Id="rId9" Type="http://schemas.openxmlformats.org/officeDocument/2006/relationships/image" Target="../media/image118.wmf"/><Relationship Id="rId14" Type="http://schemas.openxmlformats.org/officeDocument/2006/relationships/oleObject" Target="../embeddings/oleObject119.bin"/><Relationship Id="rId22" Type="http://schemas.openxmlformats.org/officeDocument/2006/relationships/oleObject" Target="../embeddings/oleObject123.bin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6.bin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12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6" Type="http://schemas.openxmlformats.org/officeDocument/2006/relationships/oleObject" Target="../embeddings/oleObject125.bin"/><Relationship Id="rId5" Type="http://schemas.openxmlformats.org/officeDocument/2006/relationships/image" Target="../media/image126.wmf"/><Relationship Id="rId4" Type="http://schemas.openxmlformats.org/officeDocument/2006/relationships/oleObject" Target="../embeddings/oleObject124.bin"/><Relationship Id="rId9" Type="http://schemas.openxmlformats.org/officeDocument/2006/relationships/image" Target="../media/image128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13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6" Type="http://schemas.openxmlformats.org/officeDocument/2006/relationships/oleObject" Target="../embeddings/oleObject128.bin"/><Relationship Id="rId5" Type="http://schemas.openxmlformats.org/officeDocument/2006/relationships/image" Target="../media/image129.wmf"/><Relationship Id="rId4" Type="http://schemas.openxmlformats.org/officeDocument/2006/relationships/oleObject" Target="../embeddings/oleObject127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Лекция 1</a:t>
            </a:r>
            <a:br>
              <a:rPr lang="ru-RU" dirty="0" smtClean="0"/>
            </a:br>
            <a:r>
              <a:rPr lang="ru-RU" dirty="0" smtClean="0"/>
              <a:t>Основы построения криптосистем с открытым ключ</a:t>
            </a:r>
            <a:r>
              <a:rPr lang="ru-RU" dirty="0"/>
              <a:t>о</a:t>
            </a:r>
            <a:r>
              <a:rPr lang="ru-RU" dirty="0" smtClean="0"/>
              <a:t>м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80891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63"/>
            <a:ext cx="8229600" cy="5626100"/>
          </a:xfrm>
        </p:spPr>
        <p:txBody>
          <a:bodyPr rtlCol="0">
            <a:normAutofit fontScale="47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	Однако 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задача распределения ключей полностью не решается с использованием КОК, поскольку здесь возникает проблема </a:t>
            </a:r>
            <a:r>
              <a:rPr lang="ru-RU" sz="4200" i="1" dirty="0">
                <a:latin typeface="Times New Roman" pitchFamily="18" charset="0"/>
                <a:cs typeface="Times New Roman" pitchFamily="18" charset="0"/>
              </a:rPr>
              <a:t>аутентификации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(обеспечения подлинности) открытых ключей. Если эта проблема не решена, то злоумышленник </a:t>
            </a:r>
            <a:r>
              <a:rPr lang="en-US" sz="4200" i="1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может выдать себя за легального пользователя </a:t>
            </a:r>
            <a:r>
              <a:rPr lang="en-US" sz="4200" i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, посылая  к </a:t>
            </a:r>
            <a:r>
              <a:rPr lang="ru-RU" sz="4200" i="1" dirty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и выдавая себя, скажем, за </a:t>
            </a:r>
            <a:r>
              <a:rPr lang="ru-RU" sz="4200" i="1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200" i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4200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200" i="1" dirty="0" smtClean="0">
                <a:latin typeface="Times New Roman" pitchFamily="18" charset="0"/>
                <a:cs typeface="Times New Roman" pitchFamily="18" charset="0"/>
              </a:rPr>
              <a:t>	2-е </a:t>
            </a:r>
            <a:r>
              <a:rPr lang="ru-RU" sz="4200" i="1" dirty="0">
                <a:latin typeface="Times New Roman" pitchFamily="18" charset="0"/>
                <a:cs typeface="Times New Roman" pitchFamily="18" charset="0"/>
              </a:rPr>
              <a:t>преимущество КОК</a:t>
            </a:r>
            <a:endParaRPr lang="ru-RU" sz="4200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	Вторым 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преимуществом КОК перед обычными КС (криптосистемами) является возможность выполнения их пользователями других криптографических функций (цифровая подпись, некоторые протоколы и т. п.), в которых пара взаимодействующих пользователей не обязательно является дружественной.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200" i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4200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200" i="1" dirty="0" smtClean="0">
                <a:latin typeface="Times New Roman" pitchFamily="18" charset="0"/>
                <a:cs typeface="Times New Roman" pitchFamily="18" charset="0"/>
              </a:rPr>
              <a:t>	3-е </a:t>
            </a:r>
            <a:r>
              <a:rPr lang="ru-RU" sz="4200" i="1" dirty="0">
                <a:latin typeface="Times New Roman" pitchFamily="18" charset="0"/>
                <a:cs typeface="Times New Roman" pitchFamily="18" charset="0"/>
              </a:rPr>
              <a:t>преимущество КОК</a:t>
            </a:r>
            <a:endParaRPr lang="ru-RU" sz="4200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	Третьим 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преимуществом КОК перед обычными КС является свойство «прозрачности» обеспечения стойкости этих криптосистем. Такие системы называются </a:t>
            </a:r>
            <a:r>
              <a:rPr lang="ru-RU" sz="4200" i="1" dirty="0">
                <a:latin typeface="Times New Roman" pitchFamily="18" charset="0"/>
                <a:cs typeface="Times New Roman" pitchFamily="18" charset="0"/>
              </a:rPr>
              <a:t>доказуемо секретными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. Это означает, что стойкость криптосистемы будет настолько сложна, насколько сложно решение </a:t>
            </a:r>
            <a:r>
              <a:rPr lang="ru-RU" sz="4200" i="1" dirty="0">
                <a:latin typeface="Times New Roman" pitchFamily="18" charset="0"/>
                <a:cs typeface="Times New Roman" pitchFamily="18" charset="0"/>
              </a:rPr>
              <a:t>строго определенной математической задачи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. В этом плане КОК позволяют доказать их стойкость проще, чем в традиционных симметричных КС.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51599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ctrTitle"/>
          </p:nvPr>
        </p:nvSpPr>
        <p:spPr>
          <a:xfrm>
            <a:off x="785813" y="1357313"/>
            <a:ext cx="7772400" cy="1470025"/>
          </a:xfrm>
        </p:spPr>
        <p:txBody>
          <a:bodyPr/>
          <a:lstStyle/>
          <a:p>
            <a: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ru-RU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  <a:t>Математический базис КОК</a:t>
            </a:r>
          </a:p>
        </p:txBody>
      </p:sp>
      <p:sp>
        <p:nvSpPr>
          <p:cNvPr id="21507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500" y="3000375"/>
            <a:ext cx="8072438" cy="1143000"/>
          </a:xfrm>
        </p:spPr>
        <p:txBody>
          <a:bodyPr/>
          <a:lstStyle/>
          <a:p>
            <a:endParaRPr lang="ru-RU" altLang="ru-RU" sz="4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98348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Содержимое 2"/>
          <p:cNvSpPr>
            <a:spLocks noGrp="1"/>
          </p:cNvSpPr>
          <p:nvPr>
            <p:ph idx="1"/>
          </p:nvPr>
        </p:nvSpPr>
        <p:spPr>
          <a:xfrm>
            <a:off x="457200" y="571500"/>
            <a:ext cx="8229600" cy="5554663"/>
          </a:xfrm>
        </p:spPr>
        <p:txBody>
          <a:bodyPr/>
          <a:lstStyle/>
          <a:p>
            <a:pPr>
              <a:lnSpc>
                <a:spcPct val="120000"/>
              </a:lnSpc>
              <a:buFont typeface="Times New Roman" pitchFamily="18" charset="0"/>
              <a:buChar char="‭"/>
            </a:pP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Пусть имеется целое число </a:t>
            </a:r>
            <a:r>
              <a:rPr lang="en-US" altLang="ru-RU" sz="2000" i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. Рассмотрим его представление в </a:t>
            </a:r>
            <a:r>
              <a:rPr lang="en-US" altLang="ru-RU" sz="2000" i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-ичной системе:</a:t>
            </a:r>
          </a:p>
          <a:p>
            <a:pPr algn="ctr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Font typeface="Times New Roman" pitchFamily="18" charset="0"/>
              <a:buChar char="‭"/>
            </a:pPr>
            <a:r>
              <a:rPr lang="en-US" altLang="ru-RU" sz="2000" i="1" smtClean="0">
                <a:latin typeface="Times New Roman" pitchFamily="18" charset="0"/>
                <a:cs typeface="Times New Roman" pitchFamily="18" charset="0"/>
              </a:rPr>
              <a:t>n = (d</a:t>
            </a:r>
            <a:r>
              <a:rPr lang="en-US" altLang="ru-RU" sz="2000" i="1" baseline="-25000" smtClean="0">
                <a:latin typeface="Times New Roman" pitchFamily="18" charset="0"/>
                <a:cs typeface="Times New Roman" pitchFamily="18" charset="0"/>
              </a:rPr>
              <a:t>k-1</a:t>
            </a:r>
            <a:r>
              <a:rPr lang="en-US" altLang="ru-RU" sz="2000" i="1" smtClean="0"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en-US" altLang="ru-RU" sz="2000" i="1" baseline="-25000" smtClean="0">
                <a:latin typeface="Times New Roman" pitchFamily="18" charset="0"/>
                <a:cs typeface="Times New Roman" pitchFamily="18" charset="0"/>
              </a:rPr>
              <a:t>k-2</a:t>
            </a:r>
            <a:r>
              <a:rPr lang="en-US" altLang="ru-RU" sz="2000" i="1" smtClean="0">
                <a:latin typeface="Times New Roman" pitchFamily="18" charset="0"/>
                <a:cs typeface="Times New Roman" pitchFamily="18" charset="0"/>
              </a:rPr>
              <a:t> … d</a:t>
            </a:r>
            <a:r>
              <a:rPr lang="en-US" altLang="ru-RU" sz="2000" i="1" baseline="-2500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ru-RU" sz="2000" i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altLang="ru-RU" sz="2000" i="1" baseline="-2500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altLang="ru-RU" sz="2000" i="1" smtClean="0">
                <a:latin typeface="Times New Roman" pitchFamily="18" charset="0"/>
                <a:cs typeface="Times New Roman" pitchFamily="18" charset="0"/>
              </a:rPr>
              <a:t> ) 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lnSpc>
                <a:spcPct val="120000"/>
              </a:lnSpc>
              <a:buFont typeface="Times New Roman" pitchFamily="18" charset="0"/>
              <a:buChar char="‭"/>
            </a:pP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где</a:t>
            </a:r>
            <a:r>
              <a:rPr lang="en-US" altLang="ru-RU" sz="2000" smtClean="0">
                <a:latin typeface="Times New Roman" pitchFamily="18" charset="0"/>
                <a:cs typeface="Times New Roman" pitchFamily="18" charset="0"/>
              </a:rPr>
              <a:t>		  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altLang="ru-RU" sz="2000" i="1" smtClean="0">
                <a:latin typeface="Times New Roman" pitchFamily="18" charset="0"/>
                <a:cs typeface="Times New Roman" pitchFamily="18" charset="0"/>
              </a:rPr>
              <a:t>i = 0, 1, 2, … , k – 1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20000"/>
              </a:lnSpc>
              <a:buFont typeface="Times New Roman" pitchFamily="18" charset="0"/>
              <a:buChar char="‭"/>
            </a:pP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Тогда</a:t>
            </a:r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Font typeface="Times New Roman" pitchFamily="18" charset="0"/>
              <a:buChar char="‭"/>
            </a:pPr>
            <a:endParaRPr lang="ru-RU" altLang="ru-RU" sz="200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buFont typeface="Times New Roman" pitchFamily="18" charset="0"/>
              <a:buChar char="‭"/>
            </a:pPr>
            <a:r>
              <a:rPr lang="en-US" altLang="ru-RU" sz="2000" b="1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altLang="ru-RU" sz="200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buFont typeface="Times New Roman" pitchFamily="18" charset="0"/>
              <a:buChar char="‭"/>
            </a:pPr>
            <a:r>
              <a:rPr lang="ru-RU" altLang="ru-RU" sz="2000" b="1" smtClean="0">
                <a:latin typeface="Times New Roman" pitchFamily="18" charset="0"/>
                <a:cs typeface="Times New Roman" pitchFamily="18" charset="0"/>
              </a:rPr>
              <a:t>Пример 1.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 Для целого числа 201 получаем представление: </a:t>
            </a:r>
            <a:r>
              <a:rPr lang="en-US" altLang="ru-RU" sz="2000" smtClean="0">
                <a:latin typeface="Times New Roman" pitchFamily="18" charset="0"/>
                <a:cs typeface="Times New Roman" pitchFamily="18" charset="0"/>
              </a:rPr>
              <a:t>             201 = (11001001)</a:t>
            </a:r>
            <a:r>
              <a:rPr lang="en-US" altLang="ru-RU" sz="2000" baseline="-2500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. Количество разрядов </a:t>
            </a:r>
            <a:r>
              <a:rPr lang="en-US" altLang="ru-RU" sz="2000" i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 числа </a:t>
            </a:r>
            <a:r>
              <a:rPr lang="en-US" altLang="ru-RU" sz="2000" i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 по основанию </a:t>
            </a:r>
            <a:r>
              <a:rPr lang="en-US" altLang="ru-RU" sz="2000" i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 следующее:</a:t>
            </a:r>
          </a:p>
          <a:p>
            <a:pPr>
              <a:lnSpc>
                <a:spcPct val="120000"/>
              </a:lnSpc>
              <a:buFont typeface="Times New Roman" pitchFamily="18" charset="0"/>
              <a:buChar char="‭"/>
            </a:pPr>
            <a:endParaRPr lang="ru-RU" altLang="ru-RU" sz="200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buFont typeface="Times New Roman" pitchFamily="18" charset="0"/>
              <a:buChar char="‭"/>
            </a:pP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en-US" altLang="ru-RU" sz="2000" smtClean="0">
                <a:latin typeface="Times New Roman" pitchFamily="18" charset="0"/>
                <a:cs typeface="Times New Roman" pitchFamily="18" charset="0"/>
              </a:rPr>
              <a:t> [</a:t>
            </a:r>
            <a:r>
              <a:rPr lang="en-US" altLang="ru-RU" sz="2000" i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ru-RU" sz="2000" smtClean="0">
                <a:latin typeface="Times New Roman" pitchFamily="18" charset="0"/>
                <a:cs typeface="Times New Roman" pitchFamily="18" charset="0"/>
              </a:rPr>
              <a:t>] 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 означает нахождение целой части </a:t>
            </a:r>
            <a:r>
              <a:rPr lang="en-US" altLang="ru-RU" sz="2000" i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altLang="ru-RU" sz="2000" i="1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 Если </a:t>
            </a:r>
            <a:r>
              <a:rPr lang="en-US" altLang="ru-RU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2000" i="1" smtClean="0">
                <a:latin typeface="Times New Roman" pitchFamily="18" charset="0"/>
                <a:cs typeface="Times New Roman" pitchFamily="18" charset="0"/>
              </a:rPr>
              <a:t>x = 3,9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то </a:t>
            </a:r>
            <a:r>
              <a:rPr lang="en-US" altLang="ru-RU" sz="2000" smtClean="0">
                <a:latin typeface="Times New Roman" pitchFamily="18" charset="0"/>
                <a:cs typeface="Times New Roman" pitchFamily="18" charset="0"/>
              </a:rPr>
              <a:t> [3,9] = 3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, если </a:t>
            </a:r>
            <a:r>
              <a:rPr lang="en-US" altLang="ru-RU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2000" i="1" smtClean="0">
                <a:latin typeface="Times New Roman" pitchFamily="18" charset="0"/>
                <a:cs typeface="Times New Roman" pitchFamily="18" charset="0"/>
              </a:rPr>
              <a:t>x = 3,1 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 то</a:t>
            </a:r>
            <a:r>
              <a:rPr lang="en-US" altLang="ru-RU" sz="2000" smtClean="0">
                <a:latin typeface="Times New Roman" pitchFamily="18" charset="0"/>
                <a:cs typeface="Times New Roman" pitchFamily="18" charset="0"/>
              </a:rPr>
              <a:t> [3,1] = 3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285875" y="1892300"/>
          <a:ext cx="1214438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Формула" r:id="rId3" imgW="825500" imgH="228600" progId="Equation.3">
                  <p:embed/>
                </p:oleObj>
              </mc:Choice>
              <mc:Fallback>
                <p:oleObj name="Формула" r:id="rId3" imgW="825500" imgH="2286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5875" y="1892300"/>
                        <a:ext cx="1214438" cy="336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2286000" y="2786063"/>
          <a:ext cx="3275013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Формула" r:id="rId5" imgW="2057400" imgH="241300" progId="Equation.3">
                  <p:embed/>
                </p:oleObj>
              </mc:Choice>
              <mc:Fallback>
                <p:oleObj name="Формула" r:id="rId5" imgW="2057400" imgH="2413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786063"/>
                        <a:ext cx="3275013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3000375" y="4572000"/>
          <a:ext cx="2197100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Формула" r:id="rId7" imgW="1651000" imgH="431800" progId="Equation.3">
                  <p:embed/>
                </p:oleObj>
              </mc:Choice>
              <mc:Fallback>
                <p:oleObj name="Формула" r:id="rId7" imgW="1651000" imgH="4318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0375" y="4572000"/>
                        <a:ext cx="2197100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921079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1143000"/>
            <a:ext cx="8515350" cy="435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79578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688" y="500063"/>
            <a:ext cx="7072312" cy="417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Прямоугольник 3"/>
          <p:cNvSpPr>
            <a:spLocks noChangeArrowheads="1"/>
          </p:cNvSpPr>
          <p:nvPr/>
        </p:nvSpPr>
        <p:spPr bwMode="auto">
          <a:xfrm>
            <a:off x="571500" y="4500563"/>
            <a:ext cx="8143875" cy="164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ts val="600"/>
              </a:spcBef>
            </a:pPr>
            <a:r>
              <a:rPr lang="ru-RU" altLang="ru-RU" sz="2000" i="1">
                <a:latin typeface="Times New Roman" pitchFamily="18" charset="0"/>
                <a:cs typeface="Times New Roman" pitchFamily="18" charset="0"/>
              </a:rPr>
              <a:t>Вывод.</a:t>
            </a:r>
            <a:r>
              <a:rPr lang="ru-RU" altLang="ru-RU" sz="20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>
                <a:latin typeface="Times New Roman" pitchFamily="18" charset="0"/>
                <a:cs typeface="Times New Roman" pitchFamily="18" charset="0"/>
              </a:rPr>
              <a:t>Количество битовых операций будет не более</a:t>
            </a:r>
            <a:r>
              <a:rPr lang="en-US" altLang="ru-RU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2000" i="1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altLang="ru-RU" sz="2000" i="1" baseline="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altLang="ru-RU" sz="2000">
                <a:latin typeface="Times New Roman" pitchFamily="18" charset="0"/>
                <a:cs typeface="Times New Roman" pitchFamily="18" charset="0"/>
              </a:rPr>
              <a:t> , где</a:t>
            </a:r>
            <a:r>
              <a:rPr lang="en-US" altLang="ru-RU" sz="2000"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en-US" altLang="ru-RU" sz="2000" i="1">
                <a:latin typeface="Times New Roman" pitchFamily="18" charset="0"/>
                <a:cs typeface="Times New Roman" pitchFamily="18" charset="0"/>
              </a:rPr>
              <a:t>k = </a:t>
            </a:r>
            <a:r>
              <a:rPr lang="en-US" altLang="ru-RU" sz="2000">
                <a:latin typeface="Times New Roman" pitchFamily="18" charset="0"/>
                <a:cs typeface="Times New Roman" pitchFamily="18" charset="0"/>
              </a:rPr>
              <a:t>[log</a:t>
            </a:r>
            <a:r>
              <a:rPr lang="en-US" altLang="ru-RU" sz="20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sz="2000" i="1"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en-US" altLang="ru-RU" sz="2000">
                <a:latin typeface="Times New Roman" pitchFamily="18" charset="0"/>
                <a:cs typeface="Times New Roman" pitchFamily="18" charset="0"/>
              </a:rPr>
              <a:t>] + 1</a:t>
            </a:r>
            <a:r>
              <a:rPr lang="ru-RU" altLang="ru-RU" sz="2000">
                <a:latin typeface="Times New Roman" pitchFamily="18" charset="0"/>
                <a:cs typeface="Times New Roman" pitchFamily="18" charset="0"/>
              </a:rPr>
              <a:t> , а </a:t>
            </a:r>
            <a:r>
              <a:rPr lang="en-US" altLang="ru-RU" sz="2000" i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altLang="ru-RU" sz="2000">
                <a:latin typeface="Times New Roman" pitchFamily="18" charset="0"/>
                <a:cs typeface="Times New Roman" pitchFamily="18" charset="0"/>
              </a:rPr>
              <a:t> – наибольшее из двух слагаемых. Тогда</a:t>
            </a:r>
          </a:p>
          <a:p>
            <a:pPr algn="ctr" eaLnBrk="1" hangingPunct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ru-RU" altLang="ru-RU" sz="1400">
                <a:latin typeface="Times New Roman" pitchFamily="18" charset="0"/>
                <a:cs typeface="Times New Roman" pitchFamily="18" charset="0"/>
              </a:rPr>
              <a:t>.</a:t>
            </a:r>
            <a:endParaRPr lang="ru-RU" altLang="ru-RU" sz="9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2786063" y="5491163"/>
          <a:ext cx="2214562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Формула" r:id="rId4" imgW="1143000" imgH="241300" progId="Equation.3">
                  <p:embed/>
                </p:oleObj>
              </mc:Choice>
              <mc:Fallback>
                <p:oleObj name="Формула" r:id="rId4" imgW="1143000" imgH="2413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6063" y="5491163"/>
                        <a:ext cx="2214562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129486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63" y="785813"/>
            <a:ext cx="8358187" cy="5143500"/>
          </a:xfrm>
        </p:spPr>
        <p:txBody>
          <a:bodyPr rtlCol="0">
            <a:normAutofit fontScale="92500"/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Понятие 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О -символики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Пусть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имеется две функции от натуральных аргументов: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f(n)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g(n)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Тогда будем писать,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что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f(n) = O(g(n))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или кратко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f = O(g)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если существует такая константа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что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f(n) ≤ C ∙ g(n)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при любом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Пример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Пусть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f(n) = 2n</a:t>
            </a:r>
            <a:r>
              <a:rPr lang="en-US" sz="2200" i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 + 3n - 3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и 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g(n) = n</a:t>
            </a:r>
            <a:r>
              <a:rPr lang="en-US" sz="2200" i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→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f = O(n</a:t>
            </a:r>
            <a:r>
              <a:rPr lang="en-US" sz="2200" i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)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так как легко показать, что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2n</a:t>
            </a:r>
            <a:r>
              <a:rPr lang="en-US" sz="2200" i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 + 3n - 3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≤ 3n</a:t>
            </a:r>
            <a:r>
              <a:rPr lang="en-US" sz="2200" i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Используя это обозначение, можно записать, что сложность выполнения сложения двух 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-битовых чисел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будет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O(k)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а умножения 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O(k</a:t>
            </a:r>
            <a:r>
              <a:rPr lang="en-US" sz="2200" i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                                                                                                               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Иногда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сложность выполнения операции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связывают с 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временем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ее выполнения, полагая, что одна элементарная операция требует какого-то фиксированного машинного времени.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Считается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что задача требует 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полиноминального времени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для своего решения, если существует такое целое число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что необходимое для решения задачи количество операций равно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O(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200" i="1" baseline="30000" dirty="0" err="1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2200" i="1" dirty="0" err="1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 –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число бит, представляющих исходные данные этой задачи.</a:t>
            </a:r>
          </a:p>
          <a:p>
            <a:pPr algn="ctr" fontAlgn="auto">
              <a:spcAft>
                <a:spcPts val="0"/>
              </a:spcAft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99934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50"/>
          </a:xfrm>
        </p:spPr>
        <p:txBody>
          <a:bodyPr>
            <a:normAutofit fontScale="90000"/>
          </a:bodyPr>
          <a:lstStyle/>
          <a:p>
            <a:r>
              <a:rPr lang="ru-RU" altLang="ru-RU" dirty="0" smtClean="0"/>
              <a:t>Правила построения функции </a:t>
            </a:r>
            <a:r>
              <a:rPr lang="en-US" altLang="ru-RU" dirty="0" smtClean="0"/>
              <a:t>g(n)</a:t>
            </a:r>
            <a:endParaRPr lang="ru-RU" altLang="ru-RU" dirty="0" smtClean="0"/>
          </a:p>
        </p:txBody>
      </p:sp>
      <p:sp>
        <p:nvSpPr>
          <p:cNvPr id="27651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BF9007B-A9D6-4A1E-BD81-513EAABDB042}" type="slidenum">
              <a:rPr lang="ru-RU" altLang="ru-RU" smtClean="0"/>
              <a:pPr/>
              <a:t>16</a:t>
            </a:fld>
            <a:endParaRPr lang="ru-RU" altLang="ru-RU" smtClean="0"/>
          </a:p>
        </p:txBody>
      </p:sp>
      <p:sp>
        <p:nvSpPr>
          <p:cNvPr id="27652" name="Содержимое 6"/>
          <p:cNvSpPr>
            <a:spLocks noGrp="1"/>
          </p:cNvSpPr>
          <p:nvPr>
            <p:ph idx="1"/>
          </p:nvPr>
        </p:nvSpPr>
        <p:spPr>
          <a:xfrm>
            <a:off x="0" y="1000125"/>
            <a:ext cx="9144000" cy="5357813"/>
          </a:xfrm>
        </p:spPr>
        <p:txBody>
          <a:bodyPr>
            <a:normAutofit fontScale="85000" lnSpcReduction="20000"/>
          </a:bodyPr>
          <a:lstStyle/>
          <a:p>
            <a:pPr marL="457200" indent="-457200">
              <a:buFontTx/>
              <a:buAutoNum type="arabicPeriod"/>
            </a:pPr>
            <a:r>
              <a:rPr lang="ru-RU" altLang="ru-RU" sz="2400" dirty="0" smtClean="0"/>
              <a:t>Все коэффициенты в функции                 установить в 1; сохранить наибольший элемент в              и удалить другие.</a:t>
            </a:r>
          </a:p>
          <a:p>
            <a:pPr marL="457200" indent="-457200">
              <a:buFontTx/>
              <a:buNone/>
            </a:pPr>
            <a:r>
              <a:rPr lang="ru-RU" altLang="ru-RU" sz="2400" dirty="0" smtClean="0"/>
              <a:t>  </a:t>
            </a:r>
          </a:p>
          <a:p>
            <a:pPr marL="457200" indent="-457200">
              <a:buFontTx/>
              <a:buNone/>
            </a:pPr>
            <a:r>
              <a:rPr lang="ru-RU" altLang="ru-RU" sz="2400" dirty="0" smtClean="0"/>
              <a:t>   Элементы оцениваются от низкого к высокому, как показано ниже :,                  ,                      ,              ,                             ,                                   ………</a:t>
            </a:r>
          </a:p>
          <a:p>
            <a:pPr marL="457200" indent="-457200">
              <a:buFontTx/>
              <a:buNone/>
            </a:pPr>
            <a:endParaRPr lang="ru-RU" altLang="ru-RU" sz="2400" dirty="0" smtClean="0"/>
          </a:p>
          <a:p>
            <a:pPr marL="457200" indent="-457200">
              <a:buFontTx/>
              <a:buNone/>
            </a:pPr>
            <a:endParaRPr lang="ru-RU" altLang="ru-RU" sz="2400" dirty="0" smtClean="0"/>
          </a:p>
          <a:p>
            <a:pPr marL="457200" indent="-457200">
              <a:buFontTx/>
              <a:buNone/>
            </a:pPr>
            <a:r>
              <a:rPr lang="ru-RU" altLang="ru-RU" sz="2400" dirty="0" smtClean="0"/>
              <a:t>Пример</a:t>
            </a:r>
          </a:p>
          <a:p>
            <a:pPr marL="457200" indent="-457200">
              <a:buFontTx/>
              <a:buNone/>
            </a:pPr>
            <a:endParaRPr lang="ru-RU" altLang="ru-RU" sz="2400" dirty="0" smtClean="0"/>
          </a:p>
          <a:p>
            <a:pPr marL="457200" indent="-457200">
              <a:buFontTx/>
              <a:buNone/>
            </a:pPr>
            <a:r>
              <a:rPr lang="ru-RU" altLang="ru-RU" sz="2400" dirty="0" smtClean="0"/>
              <a:t>2.Если                                         и                                        , то</a:t>
            </a:r>
          </a:p>
          <a:p>
            <a:pPr marL="457200" indent="-457200">
              <a:buFontTx/>
              <a:buNone/>
            </a:pPr>
            <a:endParaRPr lang="ru-RU" altLang="ru-RU" sz="2400" dirty="0" smtClean="0"/>
          </a:p>
          <a:p>
            <a:pPr marL="457200" indent="-457200">
              <a:buFontTx/>
              <a:buNone/>
            </a:pPr>
            <a:endParaRPr lang="ru-RU" altLang="ru-RU" sz="2400" dirty="0" smtClean="0"/>
          </a:p>
          <a:p>
            <a:pPr marL="457200" indent="-457200">
              <a:buFontTx/>
              <a:buNone/>
            </a:pPr>
            <a:endParaRPr lang="ru-RU" altLang="ru-RU" sz="2400" dirty="0" smtClean="0"/>
          </a:p>
          <a:p>
            <a:pPr marL="457200" indent="-457200">
              <a:buFontTx/>
              <a:buNone/>
            </a:pPr>
            <a:r>
              <a:rPr lang="ru-RU" altLang="ru-RU" sz="2400" dirty="0" smtClean="0"/>
              <a:t>3. Если                                     и                                       , то </a:t>
            </a:r>
          </a:p>
          <a:p>
            <a:pPr marL="457200" indent="-457200">
              <a:buFontTx/>
              <a:buNone/>
            </a:pPr>
            <a:endParaRPr lang="ru-RU" altLang="ru-RU" sz="2400" dirty="0" smtClean="0"/>
          </a:p>
          <a:p>
            <a:pPr marL="457200" indent="-457200">
              <a:buFontTx/>
              <a:buNone/>
            </a:pPr>
            <a:endParaRPr lang="ru-RU" altLang="ru-RU" sz="2400" dirty="0" smtClean="0"/>
          </a:p>
          <a:p>
            <a:pPr marL="457200" indent="-457200">
              <a:buFontTx/>
              <a:buNone/>
            </a:pPr>
            <a:r>
              <a:rPr lang="ru-RU" altLang="ru-RU" sz="2400" dirty="0" smtClean="0"/>
              <a:t>                                   </a:t>
            </a:r>
          </a:p>
        </p:txBody>
      </p:sp>
      <p:graphicFrame>
        <p:nvGraphicFramePr>
          <p:cNvPr id="27653" name="Object 8"/>
          <p:cNvGraphicFramePr>
            <a:graphicFrameLocks noChangeAspect="1"/>
          </p:cNvGraphicFramePr>
          <p:nvPr/>
        </p:nvGraphicFramePr>
        <p:xfrm>
          <a:off x="1714480" y="1285860"/>
          <a:ext cx="642942" cy="3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04" name="Equation" r:id="rId3" imgW="393529" imgH="228501" progId="Equation.DSMT4">
                  <p:embed/>
                </p:oleObj>
              </mc:Choice>
              <mc:Fallback>
                <p:oleObj name="Equation" r:id="rId3" imgW="393529" imgH="228501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480" y="1285860"/>
                        <a:ext cx="642942" cy="373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4" name="Object 11"/>
          <p:cNvGraphicFramePr>
            <a:graphicFrameLocks noChangeAspect="1"/>
          </p:cNvGraphicFramePr>
          <p:nvPr/>
        </p:nvGraphicFramePr>
        <p:xfrm>
          <a:off x="3929058" y="928670"/>
          <a:ext cx="615950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05" name="Equation" r:id="rId5" imgW="393529" imgH="228501" progId="Equation.DSMT4">
                  <p:embed/>
                </p:oleObj>
              </mc:Choice>
              <mc:Fallback>
                <p:oleObj name="Equation" r:id="rId5" imgW="393529" imgH="228501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9058" y="928670"/>
                        <a:ext cx="615950" cy="357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5" name="Object 14"/>
          <p:cNvGraphicFramePr>
            <a:graphicFrameLocks noChangeAspect="1"/>
          </p:cNvGraphicFramePr>
          <p:nvPr/>
        </p:nvGraphicFramePr>
        <p:xfrm>
          <a:off x="1000100" y="3561668"/>
          <a:ext cx="1857388" cy="3673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06" name="Equation" r:id="rId7" imgW="1155700" imgH="228600" progId="Equation.DSMT4">
                  <p:embed/>
                </p:oleObj>
              </mc:Choice>
              <mc:Fallback>
                <p:oleObj name="Equation" r:id="rId7" imgW="1155700" imgH="2286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100" y="3561668"/>
                        <a:ext cx="1857388" cy="36739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6" name="Object 17"/>
          <p:cNvGraphicFramePr>
            <a:graphicFrameLocks noChangeAspect="1"/>
          </p:cNvGraphicFramePr>
          <p:nvPr/>
        </p:nvGraphicFramePr>
        <p:xfrm>
          <a:off x="3428992" y="3571876"/>
          <a:ext cx="1846262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07" name="Equation" r:id="rId9" imgW="1181100" imgH="228600" progId="Equation.DSMT4">
                  <p:embed/>
                </p:oleObj>
              </mc:Choice>
              <mc:Fallback>
                <p:oleObj name="Equation" r:id="rId9" imgW="1181100" imgH="2286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8992" y="3571876"/>
                        <a:ext cx="1846262" cy="357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7" name="Object 18"/>
          <p:cNvGraphicFramePr>
            <a:graphicFrameLocks noChangeAspect="1"/>
          </p:cNvGraphicFramePr>
          <p:nvPr/>
        </p:nvGraphicFramePr>
        <p:xfrm>
          <a:off x="1214414" y="4000504"/>
          <a:ext cx="4071965" cy="4140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08" name="Equation" r:id="rId11" imgW="2247900" imgH="228600" progId="Equation.DSMT4">
                  <p:embed/>
                </p:oleObj>
              </mc:Choice>
              <mc:Fallback>
                <p:oleObj name="Equation" r:id="rId11" imgW="2247900" imgH="2286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4414" y="4000504"/>
                        <a:ext cx="4071965" cy="41403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8" name="Object 19"/>
          <p:cNvGraphicFramePr>
            <a:graphicFrameLocks noChangeAspect="1"/>
          </p:cNvGraphicFramePr>
          <p:nvPr/>
        </p:nvGraphicFramePr>
        <p:xfrm>
          <a:off x="1071538" y="4857760"/>
          <a:ext cx="1804987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09" name="Equation" r:id="rId13" imgW="1155700" imgH="228600" progId="Equation.DSMT4">
                  <p:embed/>
                </p:oleObj>
              </mc:Choice>
              <mc:Fallback>
                <p:oleObj name="Equation" r:id="rId13" imgW="1155700" imgH="2286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1538" y="4857760"/>
                        <a:ext cx="1804987" cy="357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9" name="Object 20"/>
          <p:cNvGraphicFramePr>
            <a:graphicFrameLocks noChangeAspect="1"/>
          </p:cNvGraphicFramePr>
          <p:nvPr/>
        </p:nvGraphicFramePr>
        <p:xfrm>
          <a:off x="3357554" y="4786322"/>
          <a:ext cx="1846263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10" name="Equation" r:id="rId15" imgW="1181100" imgH="228600" progId="Equation.DSMT4">
                  <p:embed/>
                </p:oleObj>
              </mc:Choice>
              <mc:Fallback>
                <p:oleObj name="Equation" r:id="rId15" imgW="1181100" imgH="2286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7554" y="4786322"/>
                        <a:ext cx="1846263" cy="357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0" name="Object 21"/>
          <p:cNvGraphicFramePr>
            <a:graphicFrameLocks noChangeAspect="1"/>
          </p:cNvGraphicFramePr>
          <p:nvPr/>
        </p:nvGraphicFramePr>
        <p:xfrm>
          <a:off x="1214414" y="5429264"/>
          <a:ext cx="4143370" cy="4286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11" name="Equation" r:id="rId17" imgW="2209800" imgH="228600" progId="Equation.DSMT4">
                  <p:embed/>
                </p:oleObj>
              </mc:Choice>
              <mc:Fallback>
                <p:oleObj name="Equation" r:id="rId17" imgW="2209800" imgH="2286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4414" y="5429264"/>
                        <a:ext cx="4143370" cy="42862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1" name="Object 22"/>
          <p:cNvGraphicFramePr>
            <a:graphicFrameLocks noChangeAspect="1"/>
          </p:cNvGraphicFramePr>
          <p:nvPr/>
        </p:nvGraphicFramePr>
        <p:xfrm>
          <a:off x="2928926" y="2071678"/>
          <a:ext cx="1255712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12" name="Equation" r:id="rId19" imgW="647700" imgH="228600" progId="Equation.DSMT4">
                  <p:embed/>
                </p:oleObj>
              </mc:Choice>
              <mc:Fallback>
                <p:oleObj name="Equation" r:id="rId19" imgW="647700" imgH="2286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8926" y="2071678"/>
                        <a:ext cx="1255712" cy="442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2" name="Object 23"/>
          <p:cNvGraphicFramePr>
            <a:graphicFrameLocks noChangeAspect="1"/>
          </p:cNvGraphicFramePr>
          <p:nvPr/>
        </p:nvGraphicFramePr>
        <p:xfrm>
          <a:off x="2000232" y="2000240"/>
          <a:ext cx="5111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13" name="Equation" r:id="rId21" imgW="279400" imgH="228600" progId="Equation.DSMT4">
                  <p:embed/>
                </p:oleObj>
              </mc:Choice>
              <mc:Fallback>
                <p:oleObj name="Equation" r:id="rId21" imgW="279400" imgH="2286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0232" y="2000240"/>
                        <a:ext cx="511175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3" name="Object 24"/>
          <p:cNvGraphicFramePr>
            <a:graphicFrameLocks noChangeAspect="1"/>
          </p:cNvGraphicFramePr>
          <p:nvPr/>
        </p:nvGraphicFramePr>
        <p:xfrm>
          <a:off x="714348" y="2071678"/>
          <a:ext cx="1082675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14" name="Equation" r:id="rId23" imgW="495085" imgH="228501" progId="Equation.DSMT4">
                  <p:embed/>
                </p:oleObj>
              </mc:Choice>
              <mc:Fallback>
                <p:oleObj name="Equation" r:id="rId23" imgW="495085" imgH="228501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48" y="2071678"/>
                        <a:ext cx="1082675" cy="500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4" name="Object 25"/>
          <p:cNvGraphicFramePr>
            <a:graphicFrameLocks noChangeAspect="1"/>
          </p:cNvGraphicFramePr>
          <p:nvPr/>
        </p:nvGraphicFramePr>
        <p:xfrm>
          <a:off x="7715272" y="1785926"/>
          <a:ext cx="428596" cy="4285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15" name="Equation" r:id="rId25" imgW="203024" imgH="203024" progId="Equation.DSMT4">
                  <p:embed/>
                </p:oleObj>
              </mc:Choice>
              <mc:Fallback>
                <p:oleObj name="Equation" r:id="rId25" imgW="203024" imgH="203024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15272" y="1785926"/>
                        <a:ext cx="428596" cy="42859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5" name="Object 26"/>
          <p:cNvGraphicFramePr>
            <a:graphicFrameLocks noChangeAspect="1"/>
          </p:cNvGraphicFramePr>
          <p:nvPr/>
        </p:nvGraphicFramePr>
        <p:xfrm>
          <a:off x="4643438" y="2143116"/>
          <a:ext cx="42862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16" name="Equation" r:id="rId27" imgW="291973" imgH="241195" progId="Equation.DSMT4">
                  <p:embed/>
                </p:oleObj>
              </mc:Choice>
              <mc:Fallback>
                <p:oleObj name="Equation" r:id="rId27" imgW="291973" imgH="241195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3438" y="2143116"/>
                        <a:ext cx="428625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6" name="Object 28"/>
          <p:cNvGraphicFramePr>
            <a:graphicFrameLocks noChangeAspect="1"/>
          </p:cNvGraphicFramePr>
          <p:nvPr/>
        </p:nvGraphicFramePr>
        <p:xfrm>
          <a:off x="1428728" y="3000372"/>
          <a:ext cx="2103438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17" name="Equation" r:id="rId29" imgW="1320227" imgH="241195" progId="Equation.DSMT4">
                  <p:embed/>
                </p:oleObj>
              </mc:Choice>
              <mc:Fallback>
                <p:oleObj name="Equation" r:id="rId29" imgW="1320227" imgH="241195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728" y="3000372"/>
                        <a:ext cx="2103438" cy="384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7" name="Object 29"/>
          <p:cNvGraphicFramePr>
            <a:graphicFrameLocks noChangeAspect="1"/>
          </p:cNvGraphicFramePr>
          <p:nvPr/>
        </p:nvGraphicFramePr>
        <p:xfrm>
          <a:off x="3929059" y="3000372"/>
          <a:ext cx="2124072" cy="4286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18" name="Equation" r:id="rId31" imgW="876300" imgH="241300" progId="Equation.DSMT4">
                  <p:embed/>
                </p:oleObj>
              </mc:Choice>
              <mc:Fallback>
                <p:oleObj name="Equation" r:id="rId31" imgW="876300" imgH="24130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9059" y="3000372"/>
                        <a:ext cx="2124072" cy="42862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25" y="714375"/>
            <a:ext cx="8143875" cy="500063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Делимость. Алгоритм Евклида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00174"/>
            <a:ext cx="8229600" cy="4714908"/>
          </a:xfrm>
          <a:ln>
            <a:miter lim="800000"/>
            <a:headEnd/>
            <a:tailEnd/>
          </a:ln>
        </p:spPr>
        <p:txBody>
          <a:bodyPr rtlCol="0">
            <a:normAutofit fontScale="77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Говорят, что 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600" i="1" dirty="0" smtClean="0">
                <a:latin typeface="Times New Roman" pitchFamily="18" charset="0"/>
                <a:cs typeface="Times New Roman" pitchFamily="18" charset="0"/>
              </a:rPr>
              <a:t> делит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если существует такое целое число 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что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b= a ∙ d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. Можно также сказать, что 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является </a:t>
            </a:r>
            <a:r>
              <a:rPr lang="ru-RU" sz="2600" i="1" dirty="0" smtClean="0">
                <a:latin typeface="Times New Roman" pitchFamily="18" charset="0"/>
                <a:cs typeface="Times New Roman" pitchFamily="18" charset="0"/>
              </a:rPr>
              <a:t>делителем 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Каждое число 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имеет не менее двух делителей: 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и 1.</a:t>
            </a:r>
            <a:r>
              <a:rPr lang="ru-RU" sz="2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Если других делителей у него нет, то такое число называется </a:t>
            </a:r>
            <a:r>
              <a:rPr lang="ru-RU" sz="2600" i="1" dirty="0" smtClean="0">
                <a:latin typeface="Times New Roman" pitchFamily="18" charset="0"/>
                <a:cs typeface="Times New Roman" pitchFamily="18" charset="0"/>
              </a:rPr>
              <a:t>простым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 (p)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, а если они есть, то число называется </a:t>
            </a:r>
            <a:r>
              <a:rPr lang="ru-RU" sz="2600" i="1" dirty="0" smtClean="0">
                <a:latin typeface="Times New Roman" pitchFamily="18" charset="0"/>
                <a:cs typeface="Times New Roman" pitchFamily="18" charset="0"/>
              </a:rPr>
              <a:t>составным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600" b="1" dirty="0" smtClean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600" b="1" i="1" dirty="0" smtClean="0">
                <a:latin typeface="Times New Roman" pitchFamily="18" charset="0"/>
                <a:cs typeface="Times New Roman" pitchFamily="18" charset="0"/>
              </a:rPr>
              <a:t>Основная теорема арифметики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[1] гласит, что каждое натуральное (т. е. неотрицательное целое) число 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может быть представлено как произведение степеней простых чисел, причем это представление единственно, т. е.</a:t>
            </a:r>
          </a:p>
          <a:p>
            <a:pPr lvl="8">
              <a:buFont typeface="Arial" pitchFamily="34" charset="0"/>
              <a:buNone/>
              <a:defRPr/>
            </a:pP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pPr lvl="8">
              <a:buFont typeface="Arial" pitchFamily="34" charset="0"/>
              <a:buNone/>
              <a:defRPr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 	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			         (2.1)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где  –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целые числа, а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		        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 – простые числа.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074" name="Object 4"/>
          <p:cNvGraphicFramePr>
            <a:graphicFrameLocks noChangeAspect="1"/>
          </p:cNvGraphicFramePr>
          <p:nvPr/>
        </p:nvGraphicFramePr>
        <p:xfrm>
          <a:off x="2214563" y="4714875"/>
          <a:ext cx="216535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2" name="Формула" r:id="rId3" imgW="1218671" imgH="241195" progId="Equation.3">
                  <p:embed/>
                </p:oleObj>
              </mc:Choice>
              <mc:Fallback>
                <p:oleObj name="Формула" r:id="rId3" imgW="1218671" imgH="241195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4563" y="4714875"/>
                        <a:ext cx="2165350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6"/>
          <p:cNvGraphicFramePr>
            <a:graphicFrameLocks noChangeAspect="1"/>
          </p:cNvGraphicFramePr>
          <p:nvPr/>
        </p:nvGraphicFramePr>
        <p:xfrm>
          <a:off x="1643063" y="5357813"/>
          <a:ext cx="1547812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3" name="Формула" r:id="rId5" imgW="825500" imgH="228600" progId="Equation.3">
                  <p:embed/>
                </p:oleObj>
              </mc:Choice>
              <mc:Fallback>
                <p:oleObj name="Формула" r:id="rId5" imgW="825500" imgH="2286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3063" y="5357813"/>
                        <a:ext cx="1547812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7"/>
          <p:cNvGraphicFramePr>
            <a:graphicFrameLocks noChangeAspect="1"/>
          </p:cNvGraphicFramePr>
          <p:nvPr/>
        </p:nvGraphicFramePr>
        <p:xfrm>
          <a:off x="5072063" y="5357813"/>
          <a:ext cx="1547812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name="Формула" r:id="rId7" imgW="825500" imgH="228600" progId="Equation.3">
                  <p:embed/>
                </p:oleObj>
              </mc:Choice>
              <mc:Fallback>
                <p:oleObj name="Формула" r:id="rId7" imgW="825500" imgH="2286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2063" y="5357813"/>
                        <a:ext cx="1547812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524891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Содержимое 2"/>
          <p:cNvSpPr>
            <a:spLocks noGrp="1"/>
          </p:cNvSpPr>
          <p:nvPr>
            <p:ph idx="1"/>
          </p:nvPr>
        </p:nvSpPr>
        <p:spPr>
          <a:xfrm>
            <a:off x="457200" y="357188"/>
            <a:ext cx="8229600" cy="6072187"/>
          </a:xfrm>
        </p:spPr>
        <p:txBody>
          <a:bodyPr/>
          <a:lstStyle/>
          <a:p>
            <a:pPr>
              <a:buFont typeface="Arial" pitchFamily="34" charset="0"/>
              <a:buNone/>
            </a:pPr>
            <a:r>
              <a:rPr lang="en-US" altLang="ru-RU" sz="20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Пример 3.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Для числа 4200 разложение имеет вид 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 4200 = 2</a:t>
            </a:r>
            <a:r>
              <a:rPr lang="en-US" altLang="ru-RU" sz="20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∙  3 ∙ 5</a:t>
            </a:r>
            <a:r>
              <a:rPr lang="en-US" altLang="ru-RU" sz="2000" i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 ∙ 7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. Легко видеть, что при разложении вида (2.1) общее количество делителей числа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равно: </a:t>
            </a:r>
          </a:p>
          <a:p>
            <a:pPr>
              <a:buFont typeface="Arial" pitchFamily="34" charset="0"/>
              <a:buNone/>
            </a:pPr>
            <a:r>
              <a:rPr lang="en-US" altLang="ru-RU" sz="20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Определение 1.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i="1" dirty="0" smtClean="0">
                <a:latin typeface="Times New Roman" pitchFamily="18" charset="0"/>
                <a:cs typeface="Times New Roman" pitchFamily="18" charset="0"/>
              </a:rPr>
              <a:t>Наибольшим общим делителем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двух чисел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называется такое наибольшее число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, которое делит оба этих числа</a:t>
            </a:r>
            <a:r>
              <a:rPr lang="ru-RU" altLang="ru-RU" sz="20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Наибольший общий делитель двух чисел обозначается обычно как </a:t>
            </a:r>
            <a:r>
              <a:rPr lang="en-US" altLang="ru-RU" sz="2000" dirty="0" err="1" smtClean="0">
                <a:latin typeface="Times New Roman" pitchFamily="18" charset="0"/>
                <a:cs typeface="Times New Roman" pitchFamily="18" charset="0"/>
              </a:rPr>
              <a:t>gcd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ru-RU" sz="2000" dirty="0" err="1" smtClean="0">
                <a:latin typeface="Times New Roman" pitchFamily="18" charset="0"/>
                <a:cs typeface="Times New Roman" pitchFamily="18" charset="0"/>
              </a:rPr>
              <a:t>a,b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Arial" pitchFamily="34" charset="0"/>
              <a:buNone/>
            </a:pPr>
            <a:r>
              <a:rPr lang="en-US" altLang="ru-RU" sz="20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Пример 4.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Можно проверить, что </a:t>
            </a:r>
            <a:r>
              <a:rPr lang="en-US" altLang="ru-RU" sz="2000" dirty="0" err="1" smtClean="0">
                <a:latin typeface="Times New Roman" pitchFamily="18" charset="0"/>
                <a:cs typeface="Times New Roman" pitchFamily="18" charset="0"/>
              </a:rPr>
              <a:t>gcd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(12,15) = 3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Font typeface="Arial" pitchFamily="34" charset="0"/>
              <a:buNone/>
            </a:pP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Легко найти наибольший общий делитель, если известно представление чисел в виде степеней простых чисел (2.1).</a:t>
            </a:r>
          </a:p>
          <a:p>
            <a:pPr>
              <a:buFont typeface="Arial" pitchFamily="34" charset="0"/>
              <a:buNone/>
            </a:pPr>
            <a:r>
              <a:rPr lang="en-US" altLang="ru-RU" sz="20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Пример 5.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Так, для чисел 4200 и 10780 получим:     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4200 = 2</a:t>
            </a:r>
            <a:r>
              <a:rPr lang="en-US" altLang="ru-RU" sz="20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 ∙  3 ∙ 5</a:t>
            </a:r>
            <a:r>
              <a:rPr lang="en-US" altLang="ru-RU" sz="20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 ∙ 7 , 10780 = 2</a:t>
            </a:r>
            <a:r>
              <a:rPr lang="en-US" altLang="ru-RU" sz="20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 ∙ 5</a:t>
            </a:r>
            <a:r>
              <a:rPr lang="en-US" altLang="ru-RU" sz="20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 ∙ 7</a:t>
            </a:r>
            <a:r>
              <a:rPr lang="en-US" altLang="ru-RU" sz="2000" baseline="30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∙ 11 , </a:t>
            </a:r>
            <a:r>
              <a:rPr lang="en-US" altLang="ru-RU" sz="2000" dirty="0" err="1" smtClean="0">
                <a:latin typeface="Times New Roman" pitchFamily="18" charset="0"/>
                <a:cs typeface="Times New Roman" pitchFamily="18" charset="0"/>
              </a:rPr>
              <a:t>gcd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(4200, 10780)  = 2</a:t>
            </a:r>
            <a:r>
              <a:rPr lang="en-US" altLang="ru-RU" sz="20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 ∙ 5</a:t>
            </a:r>
            <a:r>
              <a:rPr lang="en-US" altLang="ru-RU" sz="20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 ∙ 7</a:t>
            </a:r>
            <a:r>
              <a:rPr lang="en-US" altLang="ru-RU" sz="2000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 = 140.</a:t>
            </a:r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Казалось бы, данный метод просто решает задачу нахождения </a:t>
            </a:r>
            <a:r>
              <a:rPr lang="en-US" altLang="ru-RU" sz="2000" dirty="0" err="1" smtClean="0">
                <a:latin typeface="Times New Roman" pitchFamily="18" charset="0"/>
                <a:cs typeface="Times New Roman" pitchFamily="18" charset="0"/>
              </a:rPr>
              <a:t>gcd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, однако разложение чисел на простые множители, т. е. так называемая </a:t>
            </a:r>
            <a:r>
              <a:rPr lang="ru-RU" altLang="ru-RU" sz="2000" b="1" i="1" dirty="0" smtClean="0">
                <a:latin typeface="Times New Roman" pitchFamily="18" charset="0"/>
                <a:cs typeface="Times New Roman" pitchFamily="18" charset="0"/>
              </a:rPr>
              <a:t>задача факторизации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, является весьма сложной и </a:t>
            </a:r>
            <a:r>
              <a:rPr lang="ru-RU" altLang="ru-RU" sz="2000" dirty="0" err="1" smtClean="0">
                <a:latin typeface="Times New Roman" pitchFamily="18" charset="0"/>
                <a:cs typeface="Times New Roman" pitchFamily="18" charset="0"/>
              </a:rPr>
              <a:t>неполиномиальной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задачей. Означает ли это, что нахождение  </a:t>
            </a:r>
            <a:r>
              <a:rPr lang="en-US" altLang="ru-RU" sz="2000" dirty="0" err="1" smtClean="0">
                <a:latin typeface="Times New Roman" pitchFamily="18" charset="0"/>
                <a:cs typeface="Times New Roman" pitchFamily="18" charset="0"/>
              </a:rPr>
              <a:t>gcd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также является </a:t>
            </a:r>
            <a:r>
              <a:rPr lang="ru-RU" altLang="ru-RU" sz="2000" dirty="0" err="1" smtClean="0">
                <a:latin typeface="Times New Roman" pitchFamily="18" charset="0"/>
                <a:cs typeface="Times New Roman" pitchFamily="18" charset="0"/>
              </a:rPr>
              <a:t>неполиномиальной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задачей? К счастью (для КОК), это не так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3857625" y="1071563"/>
          <a:ext cx="2500313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Формула" r:id="rId3" imgW="1600200" imgH="228600" progId="Equation.3">
                  <p:embed/>
                </p:oleObj>
              </mc:Choice>
              <mc:Fallback>
                <p:oleObj name="Формула" r:id="rId3" imgW="1600200" imgH="2286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7625" y="1071563"/>
                        <a:ext cx="2500313" cy="35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684830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1" name="Содержимое 5"/>
          <p:cNvSpPr>
            <a:spLocks noGrp="1"/>
          </p:cNvSpPr>
          <p:nvPr>
            <p:ph idx="1"/>
          </p:nvPr>
        </p:nvSpPr>
        <p:spPr>
          <a:xfrm>
            <a:off x="428625" y="500063"/>
            <a:ext cx="8229600" cy="5554662"/>
          </a:xfrm>
        </p:spPr>
        <p:txBody>
          <a:bodyPr/>
          <a:lstStyle/>
          <a:p>
            <a:pPr>
              <a:buFont typeface="Arial" pitchFamily="34" charset="0"/>
              <a:buNone/>
            </a:pP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Эта задача решается в полиномиальное время с использованием известного еще с глубокой древности </a:t>
            </a:r>
            <a:r>
              <a:rPr lang="ru-RU" altLang="ru-RU" sz="2000" i="1" dirty="0" smtClean="0">
                <a:latin typeface="Times New Roman" pitchFamily="18" charset="0"/>
                <a:cs typeface="Times New Roman" pitchFamily="18" charset="0"/>
              </a:rPr>
              <a:t>алгоритма Евклида.                         </a:t>
            </a:r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Пусть требуется определить</a:t>
            </a: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2000" dirty="0" err="1" smtClean="0">
                <a:latin typeface="Times New Roman" pitchFamily="18" charset="0"/>
                <a:cs typeface="Times New Roman" pitchFamily="18" charset="0"/>
              </a:rPr>
              <a:t>gcd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ru-RU" sz="2000" dirty="0" err="1" smtClean="0">
                <a:latin typeface="Times New Roman" pitchFamily="18" charset="0"/>
                <a:cs typeface="Times New Roman" pitchFamily="18" charset="0"/>
              </a:rPr>
              <a:t>a,b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? при 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a &gt; b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. Выполним следующие шаги:</a:t>
            </a:r>
          </a:p>
          <a:p>
            <a:pPr>
              <a:buFont typeface="Arial" pitchFamily="34" charset="0"/>
              <a:buNone/>
            </a:pP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1. Разделим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с остатком: 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, где 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2. Разделим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altLang="ru-RU" sz="20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с остатком: 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, где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Font typeface="Arial" pitchFamily="34" charset="0"/>
              <a:buNone/>
            </a:pP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3. Разделим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altLang="ru-RU" sz="20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altLang="ru-RU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с остатком: 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	,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Продолжим выполнять подобные вычисления до тех пор, пока не получим на некотором этапе следующие выражения:</a:t>
            </a:r>
          </a:p>
          <a:p>
            <a:pPr>
              <a:buFont typeface="Arial" pitchFamily="34" charset="0"/>
              <a:buNone/>
            </a:pPr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en-US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Тогда получаем, что </a:t>
            </a:r>
          </a:p>
          <a:p>
            <a:pPr>
              <a:buFont typeface="Arial" pitchFamily="34" charset="0"/>
              <a:buNone/>
            </a:pPr>
            <a:endParaRPr lang="ru-RU" altLang="ru-RU" dirty="0" smtClean="0"/>
          </a:p>
        </p:txBody>
      </p:sp>
      <p:graphicFrame>
        <p:nvGraphicFramePr>
          <p:cNvPr id="5122" name="Object 3"/>
          <p:cNvGraphicFramePr>
            <a:graphicFrameLocks noChangeAspect="1"/>
          </p:cNvGraphicFramePr>
          <p:nvPr/>
        </p:nvGraphicFramePr>
        <p:xfrm>
          <a:off x="4357688" y="2214563"/>
          <a:ext cx="1214437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8" name="Формула" r:id="rId3" imgW="825142" imgH="215806" progId="Equation.3">
                  <p:embed/>
                </p:oleObj>
              </mc:Choice>
              <mc:Fallback>
                <p:oleObj name="Формула" r:id="rId3" imgW="825142" imgH="215806" progId="Equation.3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2214563"/>
                        <a:ext cx="1214437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4"/>
          <p:cNvGraphicFramePr>
            <a:graphicFrameLocks noChangeAspect="1"/>
          </p:cNvGraphicFramePr>
          <p:nvPr/>
        </p:nvGraphicFramePr>
        <p:xfrm>
          <a:off x="4357688" y="2643188"/>
          <a:ext cx="1214437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9" name="Формула" r:id="rId5" imgW="888614" imgH="215806" progId="Equation.3">
                  <p:embed/>
                </p:oleObj>
              </mc:Choice>
              <mc:Fallback>
                <p:oleObj name="Формула" r:id="rId5" imgW="888614" imgH="215806" progId="Equation.3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2643188"/>
                        <a:ext cx="1214437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5"/>
          <p:cNvGraphicFramePr>
            <a:graphicFrameLocks noChangeAspect="1"/>
          </p:cNvGraphicFramePr>
          <p:nvPr/>
        </p:nvGraphicFramePr>
        <p:xfrm>
          <a:off x="4429125" y="3000375"/>
          <a:ext cx="1190625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0" name="Формула" r:id="rId7" imgW="952087" imgH="228501" progId="Equation.3">
                  <p:embed/>
                </p:oleObj>
              </mc:Choice>
              <mc:Fallback>
                <p:oleObj name="Формула" r:id="rId7" imgW="952087" imgH="228501" progId="Equation.3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9125" y="3000375"/>
                        <a:ext cx="1190625" cy="28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6"/>
          <p:cNvGraphicFramePr>
            <a:graphicFrameLocks noChangeAspect="1"/>
          </p:cNvGraphicFramePr>
          <p:nvPr/>
        </p:nvGraphicFramePr>
        <p:xfrm>
          <a:off x="6607175" y="2286000"/>
          <a:ext cx="487363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1" name="Формула" r:id="rId9" imgW="368280" imgH="215640" progId="Equation.3">
                  <p:embed/>
                </p:oleObj>
              </mc:Choice>
              <mc:Fallback>
                <p:oleObj name="Формула" r:id="rId9" imgW="368280" imgH="215640" progId="Equation.3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7175" y="2286000"/>
                        <a:ext cx="487363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7"/>
          <p:cNvGraphicFramePr>
            <a:graphicFrameLocks noChangeAspect="1"/>
          </p:cNvGraphicFramePr>
          <p:nvPr/>
        </p:nvGraphicFramePr>
        <p:xfrm>
          <a:off x="6572250" y="2643188"/>
          <a:ext cx="571500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2" name="Формула" r:id="rId11" imgW="393359" imgH="215713" progId="Equation.3">
                  <p:embed/>
                </p:oleObj>
              </mc:Choice>
              <mc:Fallback>
                <p:oleObj name="Формула" r:id="rId11" imgW="393359" imgH="215713" progId="Equation.3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2250" y="2643188"/>
                        <a:ext cx="571500" cy="312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8"/>
          <p:cNvGraphicFramePr>
            <a:graphicFrameLocks noChangeAspect="1"/>
          </p:cNvGraphicFramePr>
          <p:nvPr/>
        </p:nvGraphicFramePr>
        <p:xfrm>
          <a:off x="6572250" y="3000375"/>
          <a:ext cx="642938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3" name="Формула" r:id="rId13" imgW="419100" imgH="228600" progId="Equation.3">
                  <p:embed/>
                </p:oleObj>
              </mc:Choice>
              <mc:Fallback>
                <p:oleObj name="Формула" r:id="rId13" imgW="419100" imgH="228600" progId="Equation.3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2250" y="3000375"/>
                        <a:ext cx="642938" cy="350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9"/>
          <p:cNvGraphicFramePr>
            <a:graphicFrameLocks noChangeAspect="1"/>
          </p:cNvGraphicFramePr>
          <p:nvPr/>
        </p:nvGraphicFramePr>
        <p:xfrm>
          <a:off x="2357438" y="4071938"/>
          <a:ext cx="2003425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4" name="Формула" r:id="rId15" imgW="1282700" imgH="228600" progId="Equation.3">
                  <p:embed/>
                </p:oleObj>
              </mc:Choice>
              <mc:Fallback>
                <p:oleObj name="Формула" r:id="rId15" imgW="1282700" imgH="228600" progId="Equation.3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7438" y="4071938"/>
                        <a:ext cx="2003425" cy="35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10"/>
          <p:cNvGraphicFramePr>
            <a:graphicFrameLocks noChangeAspect="1"/>
          </p:cNvGraphicFramePr>
          <p:nvPr/>
        </p:nvGraphicFramePr>
        <p:xfrm>
          <a:off x="4500563" y="4071938"/>
          <a:ext cx="1171575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5" name="Формула" r:id="rId17" imgW="749300" imgH="228600" progId="Equation.3">
                  <p:embed/>
                </p:oleObj>
              </mc:Choice>
              <mc:Fallback>
                <p:oleObj name="Формула" r:id="rId17" imgW="749300" imgH="228600" progId="Equation.3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563" y="4071938"/>
                        <a:ext cx="1171575" cy="35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1"/>
          <p:cNvGraphicFramePr>
            <a:graphicFrameLocks noChangeAspect="1"/>
          </p:cNvGraphicFramePr>
          <p:nvPr/>
        </p:nvGraphicFramePr>
        <p:xfrm>
          <a:off x="3286125" y="4714875"/>
          <a:ext cx="1595438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6" name="Формула" r:id="rId19" imgW="850900" imgH="228600" progId="Equation.3">
                  <p:embed/>
                </p:oleObj>
              </mc:Choice>
              <mc:Fallback>
                <p:oleObj name="Формула" r:id="rId19" imgW="850900" imgH="228600" progId="Equation.3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6125" y="4714875"/>
                        <a:ext cx="1595438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57288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762000"/>
          </a:xfrm>
        </p:spPr>
        <p:txBody>
          <a:bodyPr/>
          <a:lstStyle/>
          <a:p>
            <a:pPr eaLnBrk="1" hangingPunct="1"/>
            <a:r>
              <a:rPr lang="ru-RU" altLang="ru-RU" sz="4000" dirty="0" smtClean="0"/>
              <a:t>1. Односторонняя функция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179388" y="1196975"/>
            <a:ext cx="8569325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400"/>
              <a:t>Пусть </a:t>
            </a:r>
            <a:r>
              <a:rPr lang="en-US" altLang="ru-RU" sz="2400"/>
              <a:t>X </a:t>
            </a:r>
            <a:r>
              <a:rPr lang="ru-RU" altLang="ru-RU" sz="2400"/>
              <a:t>и </a:t>
            </a:r>
            <a:r>
              <a:rPr lang="en-US" altLang="ru-RU" sz="2400"/>
              <a:t>Y</a:t>
            </a:r>
            <a:r>
              <a:rPr lang="ru-RU" altLang="ru-RU" sz="2400"/>
              <a:t> дискретные множества.  Функция </a:t>
            </a:r>
            <a:r>
              <a:rPr lang="en-US" altLang="ru-RU" sz="2400"/>
              <a:t>y=f(x)</a:t>
            </a:r>
            <a:r>
              <a:rPr lang="ru-RU" altLang="ru-RU" sz="2400"/>
              <a:t>, где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ru-RU" sz="2400"/>
              <a:t>x</a:t>
            </a:r>
            <a:r>
              <a:rPr lang="en-US" altLang="ru-RU" sz="2400">
                <a:sym typeface="Symbol" pitchFamily="18" charset="2"/>
              </a:rPr>
              <a:t> </a:t>
            </a:r>
            <a:r>
              <a:rPr lang="en-US" altLang="ru-RU" sz="2400"/>
              <a:t>X , y </a:t>
            </a:r>
            <a:r>
              <a:rPr lang="en-US" altLang="ru-RU" sz="2400">
                <a:sym typeface="Symbol" pitchFamily="18" charset="2"/>
              </a:rPr>
              <a:t> </a:t>
            </a:r>
            <a:r>
              <a:rPr lang="en-US" altLang="ru-RU" sz="2400"/>
              <a:t>Y </a:t>
            </a:r>
            <a:r>
              <a:rPr lang="ru-RU" altLang="ru-RU" sz="2400"/>
              <a:t>называется односторонней (однонаправленной),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400"/>
              <a:t>если </a:t>
            </a:r>
            <a:r>
              <a:rPr lang="en-US" altLang="ru-RU" sz="2400"/>
              <a:t>y</a:t>
            </a:r>
            <a:r>
              <a:rPr lang="ru-RU" altLang="ru-RU" sz="2400"/>
              <a:t> легко вычисляется по любому </a:t>
            </a:r>
            <a:r>
              <a:rPr lang="en-US" altLang="ru-RU" sz="2400"/>
              <a:t>x</a:t>
            </a:r>
            <a:r>
              <a:rPr lang="ru-RU" altLang="ru-RU" sz="2400"/>
              <a:t>, а обратная функция  </a:t>
            </a:r>
            <a:r>
              <a:rPr lang="en-US" altLang="ru-RU" sz="2400">
                <a:cs typeface="Times New Roman" pitchFamily="18" charset="0"/>
              </a:rPr>
              <a:t>x=f</a:t>
            </a:r>
            <a:r>
              <a:rPr lang="en-US" altLang="ru-RU" sz="2400" baseline="30000">
                <a:cs typeface="Times New Roman" pitchFamily="18" charset="0"/>
              </a:rPr>
              <a:t>-1</a:t>
            </a:r>
            <a:r>
              <a:rPr lang="en-US" altLang="ru-RU" sz="2400">
                <a:cs typeface="Times New Roman" pitchFamily="18" charset="0"/>
              </a:rPr>
              <a:t>(y) </a:t>
            </a:r>
            <a:r>
              <a:rPr lang="ru-RU" altLang="ru-RU" sz="2400"/>
              <a:t>является трудно вычислимой.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2400"/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395288" y="3213100"/>
            <a:ext cx="8458200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400"/>
              <a:t>Пример ОФ.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ru-RU" sz="2400">
                <a:cs typeface="Times New Roman" pitchFamily="18" charset="0"/>
              </a:rPr>
              <a:t>y=a</a:t>
            </a:r>
            <a:r>
              <a:rPr lang="en-US" altLang="ru-RU" sz="2400" baseline="30000">
                <a:cs typeface="Times New Roman" pitchFamily="18" charset="0"/>
              </a:rPr>
              <a:t>x</a:t>
            </a:r>
            <a:r>
              <a:rPr lang="en-US" altLang="ru-RU" sz="2400">
                <a:cs typeface="Times New Roman" pitchFamily="18" charset="0"/>
              </a:rPr>
              <a:t>mod</a:t>
            </a:r>
            <a:r>
              <a:rPr lang="en-US" altLang="ru-RU" sz="2400"/>
              <a:t>p</a:t>
            </a:r>
            <a:r>
              <a:rPr lang="ru-RU" altLang="ru-RU" sz="2400"/>
              <a:t>, где </a:t>
            </a:r>
            <a:r>
              <a:rPr lang="en-US" altLang="ru-RU" sz="2400"/>
              <a:t>p</a:t>
            </a:r>
            <a:r>
              <a:rPr lang="ru-RU" altLang="ru-RU" sz="2400"/>
              <a:t>- простое число, </a:t>
            </a:r>
            <a:r>
              <a:rPr lang="en-US" altLang="ru-RU" sz="2400"/>
              <a:t>x</a:t>
            </a:r>
            <a:r>
              <a:rPr lang="ru-RU" altLang="ru-RU" sz="2400"/>
              <a:t> - целое</a:t>
            </a:r>
            <a:r>
              <a:rPr lang="en-US" altLang="ru-RU" sz="2400"/>
              <a:t> </a:t>
            </a:r>
            <a:r>
              <a:rPr lang="ru-RU" altLang="ru-RU" sz="2400"/>
              <a:t>число,</a:t>
            </a:r>
            <a:endParaRPr lang="en-US" altLang="ru-RU" sz="2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ru-RU" sz="2400"/>
              <a:t>a</a:t>
            </a:r>
            <a:r>
              <a:rPr lang="ru-RU" altLang="ru-RU" sz="2400"/>
              <a:t> -примитивный элемент поля Галуа </a:t>
            </a:r>
            <a:r>
              <a:rPr lang="en-US" altLang="ru-RU" sz="2400"/>
              <a:t>GF(p). </a:t>
            </a:r>
            <a:r>
              <a:rPr lang="ru-RU" altLang="ru-RU" sz="2400"/>
              <a:t>То есть </a:t>
            </a:r>
            <a:r>
              <a:rPr lang="en-US" altLang="ru-RU" sz="2400"/>
              <a:t>a </a:t>
            </a:r>
            <a:r>
              <a:rPr lang="ru-RU" altLang="ru-RU" sz="2400"/>
              <a:t>такое число, что все его степени </a:t>
            </a:r>
            <a:r>
              <a:rPr lang="en-US" altLang="ru-RU" sz="2400">
                <a:cs typeface="Times New Roman" pitchFamily="18" charset="0"/>
              </a:rPr>
              <a:t>a</a:t>
            </a:r>
            <a:r>
              <a:rPr lang="en-US" altLang="ru-RU" sz="2400" baseline="30000">
                <a:cs typeface="Times New Roman" pitchFamily="18" charset="0"/>
              </a:rPr>
              <a:t>i</a:t>
            </a:r>
            <a:r>
              <a:rPr lang="en-US" altLang="ru-RU" sz="2400">
                <a:cs typeface="Times New Roman" pitchFamily="18" charset="0"/>
              </a:rPr>
              <a:t>modp, i= 1,2…p-1</a:t>
            </a:r>
            <a:r>
              <a:rPr lang="ru-RU" altLang="ru-RU" sz="2400"/>
              <a:t>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400"/>
              <a:t>принимают все значения в множестве чисел от 1 до </a:t>
            </a:r>
            <a:r>
              <a:rPr lang="en-US" altLang="ru-RU" sz="2400"/>
              <a:t>p-1</a:t>
            </a:r>
            <a:r>
              <a:rPr lang="ru-RU" altLang="ru-RU" sz="2400"/>
              <a:t>.</a:t>
            </a:r>
            <a:endParaRPr lang="ru-RU" altLang="ru-RU" sz="20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2000"/>
          </a:p>
        </p:txBody>
      </p:sp>
    </p:spTree>
    <p:extLst>
      <p:ext uri="{BB962C8B-B14F-4D97-AF65-F5344CB8AC3E}">
        <p14:creationId xmlns:p14="http://schemas.microsoft.com/office/powerpoint/2010/main" val="16118275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pPr eaLnBrk="1" hangingPunct="1"/>
            <a:r>
              <a:rPr lang="ru-RU" altLang="ru-RU" sz="3600" smtClean="0"/>
              <a:t>Наибольший общий делитель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267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1800" b="1" dirty="0" smtClean="0"/>
              <a:t>Наибольшим общим делителем (НОД) двух чисел </a:t>
            </a:r>
            <a:r>
              <a:rPr lang="en-US" altLang="ru-RU" sz="1800" b="1" dirty="0" smtClean="0"/>
              <a:t>v </a:t>
            </a:r>
            <a:r>
              <a:rPr lang="ru-RU" altLang="ru-RU" sz="1800" b="1" dirty="0" smtClean="0"/>
              <a:t>и </a:t>
            </a:r>
            <a:r>
              <a:rPr lang="en-US" altLang="ru-RU" sz="1800" b="1" dirty="0" smtClean="0"/>
              <a:t>u </a:t>
            </a:r>
            <a:r>
              <a:rPr lang="ru-RU" altLang="ru-RU" sz="1800" b="1" dirty="0" smtClean="0"/>
              <a:t>называется наибольшее целое число, которое делит оба числа.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2400" dirty="0" smtClean="0"/>
              <a:t>Нахождение НОД: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000" dirty="0" smtClean="0"/>
              <a:t>Прямой метод - разложение чисел на множители.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2000" dirty="0" smtClean="0"/>
              <a:t>     </a:t>
            </a:r>
            <a:r>
              <a:rPr lang="en-US" altLang="ru-RU" sz="2000" dirty="0" smtClean="0"/>
              <a:t>u=210 = 2</a:t>
            </a:r>
            <a:r>
              <a:rPr lang="en-US" altLang="ru-RU" sz="2000" dirty="0" smtClean="0">
                <a:cs typeface="Arial" pitchFamily="34" charset="0"/>
              </a:rPr>
              <a:t>•3•5•7, v=135=3•3•3•5. </a:t>
            </a:r>
            <a:r>
              <a:rPr lang="ru-RU" altLang="ru-RU" sz="2000" dirty="0" smtClean="0"/>
              <a:t>НОД(210,135)=15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000" b="1" dirty="0" smtClean="0"/>
              <a:t>Алгоритм Евклида.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ru-RU" altLang="ru-RU" sz="2000" dirty="0" smtClean="0"/>
              <a:t>                       </a:t>
            </a:r>
            <a:r>
              <a:rPr lang="en-US" altLang="ru-RU" sz="2000" dirty="0" smtClean="0">
                <a:cs typeface="Times New Roman" pitchFamily="18" charset="0"/>
              </a:rPr>
              <a:t>u=a</a:t>
            </a:r>
            <a:r>
              <a:rPr lang="en-US" altLang="ru-RU" sz="2000" baseline="-30000" dirty="0" smtClean="0">
                <a:cs typeface="Times New Roman" pitchFamily="18" charset="0"/>
              </a:rPr>
              <a:t>1</a:t>
            </a:r>
            <a:r>
              <a:rPr lang="en-US" altLang="ru-RU" sz="2000" dirty="0" smtClean="0">
                <a:cs typeface="Times New Roman" pitchFamily="18" charset="0"/>
              </a:rPr>
              <a:t>v+b</a:t>
            </a:r>
            <a:r>
              <a:rPr lang="en-US" altLang="ru-RU" sz="2000" baseline="-30000" dirty="0" smtClean="0">
                <a:cs typeface="Times New Roman" pitchFamily="18" charset="0"/>
              </a:rPr>
              <a:t>1</a:t>
            </a:r>
            <a:endParaRPr lang="ru-RU" altLang="ru-RU" sz="2000" dirty="0" smtClean="0">
              <a:cs typeface="Times New Roman" pitchFamily="18" charset="0"/>
            </a:endParaRPr>
          </a:p>
          <a:p>
            <a:pPr eaLnBrk="1" hangingPunct="1">
              <a:lnSpc>
                <a:spcPct val="130000"/>
              </a:lnSpc>
              <a:buFontTx/>
              <a:buNone/>
            </a:pPr>
            <a:r>
              <a:rPr lang="ru-RU" altLang="ru-RU" sz="2000" dirty="0" smtClean="0"/>
              <a:t>                       </a:t>
            </a:r>
            <a:r>
              <a:rPr lang="en-US" altLang="ru-RU" sz="2000" dirty="0" smtClean="0">
                <a:cs typeface="Times New Roman" pitchFamily="18" charset="0"/>
              </a:rPr>
              <a:t>v=a</a:t>
            </a:r>
            <a:r>
              <a:rPr lang="en-US" altLang="ru-RU" sz="2000" baseline="-30000" dirty="0" smtClean="0">
                <a:cs typeface="Times New Roman" pitchFamily="18" charset="0"/>
              </a:rPr>
              <a:t>2</a:t>
            </a:r>
            <a:r>
              <a:rPr lang="en-US" altLang="ru-RU" sz="2000" dirty="0" smtClean="0">
                <a:cs typeface="Times New Roman" pitchFamily="18" charset="0"/>
              </a:rPr>
              <a:t>b</a:t>
            </a:r>
            <a:r>
              <a:rPr lang="en-US" altLang="ru-RU" sz="2000" baseline="-30000" dirty="0" smtClean="0">
                <a:cs typeface="Times New Roman" pitchFamily="18" charset="0"/>
              </a:rPr>
              <a:t>1</a:t>
            </a:r>
            <a:r>
              <a:rPr lang="en-US" altLang="ru-RU" sz="2000" dirty="0" smtClean="0">
                <a:cs typeface="Times New Roman" pitchFamily="18" charset="0"/>
              </a:rPr>
              <a:t>+b</a:t>
            </a:r>
            <a:r>
              <a:rPr lang="en-US" altLang="ru-RU" sz="2000" baseline="-30000" dirty="0" smtClean="0">
                <a:cs typeface="Times New Roman" pitchFamily="18" charset="0"/>
              </a:rPr>
              <a:t>2</a:t>
            </a:r>
            <a:endParaRPr lang="ru-RU" altLang="ru-RU" sz="2000" dirty="0" smtClean="0">
              <a:cs typeface="Times New Roman" pitchFamily="18" charset="0"/>
            </a:endParaRPr>
          </a:p>
          <a:p>
            <a:pPr eaLnBrk="1" hangingPunct="1">
              <a:lnSpc>
                <a:spcPct val="40000"/>
              </a:lnSpc>
              <a:buFontTx/>
              <a:buNone/>
            </a:pPr>
            <a:r>
              <a:rPr lang="ru-RU" altLang="ru-RU" sz="2000" dirty="0" smtClean="0"/>
              <a:t>                      </a:t>
            </a:r>
            <a:r>
              <a:rPr lang="en-US" altLang="ru-RU" sz="2000" dirty="0" smtClean="0">
                <a:cs typeface="Times New Roman" pitchFamily="18" charset="0"/>
              </a:rPr>
              <a:t>      ···       </a:t>
            </a:r>
            <a:endParaRPr lang="ru-RU" altLang="ru-RU" sz="2000" dirty="0" smtClean="0">
              <a:cs typeface="Times New Roman" pitchFamily="18" charset="0"/>
            </a:endParaRPr>
          </a:p>
          <a:p>
            <a:pPr eaLnBrk="1" hangingPunct="1">
              <a:lnSpc>
                <a:spcPct val="130000"/>
              </a:lnSpc>
              <a:buFontTx/>
              <a:buNone/>
            </a:pPr>
            <a:r>
              <a:rPr lang="ru-RU" altLang="ru-RU" sz="2000" dirty="0" smtClean="0"/>
              <a:t>                       </a:t>
            </a:r>
            <a:r>
              <a:rPr lang="en-US" altLang="ru-RU" sz="2000" dirty="0" smtClean="0">
                <a:cs typeface="Times New Roman" pitchFamily="18" charset="0"/>
              </a:rPr>
              <a:t>b</a:t>
            </a:r>
            <a:r>
              <a:rPr lang="en-US" altLang="ru-RU" sz="2000" baseline="-30000" dirty="0" smtClean="0">
                <a:cs typeface="Times New Roman" pitchFamily="18" charset="0"/>
              </a:rPr>
              <a:t>k-3</a:t>
            </a:r>
            <a:r>
              <a:rPr lang="en-US" altLang="ru-RU" sz="2000" dirty="0" smtClean="0">
                <a:cs typeface="Times New Roman" pitchFamily="18" charset="0"/>
              </a:rPr>
              <a:t>=a</a:t>
            </a:r>
            <a:r>
              <a:rPr lang="en-US" altLang="ru-RU" sz="2000" baseline="-30000" dirty="0" smtClean="0">
                <a:cs typeface="Times New Roman" pitchFamily="18" charset="0"/>
              </a:rPr>
              <a:t>k-1</a:t>
            </a:r>
            <a:r>
              <a:rPr lang="en-US" altLang="ru-RU" sz="2000" dirty="0" smtClean="0">
                <a:cs typeface="Times New Roman" pitchFamily="18" charset="0"/>
              </a:rPr>
              <a:t>b</a:t>
            </a:r>
            <a:r>
              <a:rPr lang="en-US" altLang="ru-RU" sz="2000" baseline="-30000" dirty="0" smtClean="0">
                <a:cs typeface="Times New Roman" pitchFamily="18" charset="0"/>
              </a:rPr>
              <a:t>k-2</a:t>
            </a:r>
            <a:r>
              <a:rPr lang="en-US" altLang="ru-RU" sz="2000" dirty="0" smtClean="0">
                <a:cs typeface="Times New Roman" pitchFamily="18" charset="0"/>
              </a:rPr>
              <a:t>+b</a:t>
            </a:r>
            <a:r>
              <a:rPr lang="en-US" altLang="ru-RU" sz="2000" baseline="-30000" dirty="0" smtClean="0">
                <a:cs typeface="Times New Roman" pitchFamily="18" charset="0"/>
              </a:rPr>
              <a:t>k-1</a:t>
            </a:r>
            <a:endParaRPr lang="ru-RU" altLang="ru-RU" sz="2000" dirty="0" smtClean="0">
              <a:cs typeface="Times New Roman" pitchFamily="18" charset="0"/>
            </a:endParaRPr>
          </a:p>
          <a:p>
            <a:pPr eaLnBrk="1" hangingPunct="1">
              <a:lnSpc>
                <a:spcPct val="130000"/>
              </a:lnSpc>
              <a:buFontTx/>
              <a:buNone/>
            </a:pPr>
            <a:r>
              <a:rPr lang="ru-RU" altLang="ru-RU" sz="2000" dirty="0" smtClean="0"/>
              <a:t>                       </a:t>
            </a:r>
            <a:r>
              <a:rPr lang="en-US" altLang="ru-RU" sz="2000" dirty="0" smtClean="0">
                <a:cs typeface="Times New Roman" pitchFamily="18" charset="0"/>
              </a:rPr>
              <a:t>b</a:t>
            </a:r>
            <a:r>
              <a:rPr lang="en-US" altLang="ru-RU" sz="2000" baseline="-30000" dirty="0" smtClean="0">
                <a:cs typeface="Times New Roman" pitchFamily="18" charset="0"/>
              </a:rPr>
              <a:t>k-2</a:t>
            </a:r>
            <a:r>
              <a:rPr lang="en-US" altLang="ru-RU" sz="2000" dirty="0" smtClean="0">
                <a:cs typeface="Times New Roman" pitchFamily="18" charset="0"/>
              </a:rPr>
              <a:t>=a</a:t>
            </a:r>
            <a:r>
              <a:rPr lang="en-US" altLang="ru-RU" sz="2000" baseline="-30000" dirty="0" smtClean="0">
                <a:cs typeface="Times New Roman" pitchFamily="18" charset="0"/>
              </a:rPr>
              <a:t>k</a:t>
            </a:r>
            <a:r>
              <a:rPr lang="en-US" altLang="ru-RU" sz="2000" dirty="0" smtClean="0">
                <a:cs typeface="Times New Roman" pitchFamily="18" charset="0"/>
              </a:rPr>
              <a:t>b</a:t>
            </a:r>
            <a:r>
              <a:rPr lang="en-US" altLang="ru-RU" sz="2000" baseline="-30000" dirty="0" smtClean="0">
                <a:cs typeface="Times New Roman" pitchFamily="18" charset="0"/>
              </a:rPr>
              <a:t>k-1</a:t>
            </a:r>
            <a:r>
              <a:rPr lang="en-US" altLang="ru-RU" sz="2000" dirty="0" smtClean="0">
                <a:cs typeface="Times New Roman" pitchFamily="18" charset="0"/>
              </a:rPr>
              <a:t>+b</a:t>
            </a:r>
            <a:r>
              <a:rPr lang="en-US" altLang="ru-RU" sz="2000" baseline="-30000" dirty="0" smtClean="0">
                <a:cs typeface="Times New Roman" pitchFamily="18" charset="0"/>
              </a:rPr>
              <a:t>k</a:t>
            </a:r>
            <a:endParaRPr lang="ru-RU" altLang="ru-RU" sz="2000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altLang="ru-RU" sz="1800" dirty="0" smtClean="0"/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2124075" y="5229225"/>
            <a:ext cx="3505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2000">
                <a:cs typeface="Times New Roman" pitchFamily="18" charset="0"/>
              </a:rPr>
              <a:t>Если </a:t>
            </a:r>
            <a:r>
              <a:rPr lang="en-US" altLang="ru-RU" sz="2000">
                <a:cs typeface="Times New Roman" pitchFamily="18" charset="0"/>
              </a:rPr>
              <a:t>b</a:t>
            </a:r>
            <a:r>
              <a:rPr lang="en-US" altLang="ru-RU" sz="2000" baseline="-30000">
                <a:cs typeface="Times New Roman" pitchFamily="18" charset="0"/>
              </a:rPr>
              <a:t>k</a:t>
            </a:r>
            <a:r>
              <a:rPr lang="ru-RU" altLang="ru-RU" sz="2000">
                <a:cs typeface="Times New Roman" pitchFamily="18" charset="0"/>
              </a:rPr>
              <a:t>=1, то НОД(</a:t>
            </a:r>
            <a:r>
              <a:rPr lang="en-US" altLang="ru-RU" sz="2000">
                <a:cs typeface="Times New Roman" pitchFamily="18" charset="0"/>
              </a:rPr>
              <a:t>u</a:t>
            </a:r>
            <a:r>
              <a:rPr lang="ru-RU" altLang="ru-RU" sz="2000">
                <a:cs typeface="Times New Roman" pitchFamily="18" charset="0"/>
              </a:rPr>
              <a:t>,</a:t>
            </a:r>
            <a:r>
              <a:rPr lang="en-US" altLang="ru-RU" sz="2000">
                <a:cs typeface="Times New Roman" pitchFamily="18" charset="0"/>
              </a:rPr>
              <a:t>v</a:t>
            </a:r>
            <a:r>
              <a:rPr lang="ru-RU" altLang="ru-RU" sz="2000">
                <a:cs typeface="Times New Roman" pitchFamily="18" charset="0"/>
              </a:rPr>
              <a:t>)=1,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2000">
                <a:cs typeface="Times New Roman" pitchFamily="18" charset="0"/>
              </a:rPr>
              <a:t>если </a:t>
            </a:r>
            <a:r>
              <a:rPr lang="en-US" altLang="ru-RU" sz="2000">
                <a:cs typeface="Times New Roman" pitchFamily="18" charset="0"/>
              </a:rPr>
              <a:t>b</a:t>
            </a:r>
            <a:r>
              <a:rPr lang="en-US" altLang="ru-RU" sz="2000" baseline="-30000">
                <a:cs typeface="Times New Roman" pitchFamily="18" charset="0"/>
              </a:rPr>
              <a:t>k</a:t>
            </a:r>
            <a:r>
              <a:rPr lang="ru-RU" altLang="ru-RU" sz="2000">
                <a:cs typeface="Times New Roman" pitchFamily="18" charset="0"/>
              </a:rPr>
              <a:t>=0, то НОД(</a:t>
            </a:r>
            <a:r>
              <a:rPr lang="en-US" altLang="ru-RU" sz="2000">
                <a:cs typeface="Times New Roman" pitchFamily="18" charset="0"/>
              </a:rPr>
              <a:t>u</a:t>
            </a:r>
            <a:r>
              <a:rPr lang="ru-RU" altLang="ru-RU" sz="2000">
                <a:cs typeface="Times New Roman" pitchFamily="18" charset="0"/>
              </a:rPr>
              <a:t>,</a:t>
            </a:r>
            <a:r>
              <a:rPr lang="en-US" altLang="ru-RU" sz="2000">
                <a:cs typeface="Times New Roman" pitchFamily="18" charset="0"/>
              </a:rPr>
              <a:t>v</a:t>
            </a:r>
            <a:r>
              <a:rPr lang="ru-RU" altLang="ru-RU" sz="2000">
                <a:cs typeface="Times New Roman" pitchFamily="18" charset="0"/>
              </a:rPr>
              <a:t>)= </a:t>
            </a:r>
            <a:r>
              <a:rPr lang="en-US" altLang="ru-RU" sz="2000">
                <a:cs typeface="Times New Roman" pitchFamily="18" charset="0"/>
              </a:rPr>
              <a:t>b</a:t>
            </a:r>
            <a:r>
              <a:rPr lang="en-US" altLang="ru-RU" sz="2000" baseline="-30000">
                <a:cs typeface="Times New Roman" pitchFamily="18" charset="0"/>
              </a:rPr>
              <a:t>k</a:t>
            </a:r>
            <a:r>
              <a:rPr lang="ru-RU" altLang="ru-RU" sz="2000" baseline="-30000">
                <a:cs typeface="Times New Roman" pitchFamily="18" charset="0"/>
              </a:rPr>
              <a:t>-1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4787900" y="3213100"/>
            <a:ext cx="3168650" cy="2316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ru-RU" sz="2000"/>
              <a:t>210=1*135+75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ru-RU" sz="2000"/>
              <a:t>135=1*75+60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ru-RU" sz="2000"/>
              <a:t>75=1*60+</a:t>
            </a:r>
            <a:r>
              <a:rPr lang="en-US" altLang="ru-RU" sz="2400" b="1"/>
              <a:t>15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ru-RU" sz="2000"/>
              <a:t>60=4*15+0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ru-RU" altLang="ru-RU" sz="2000"/>
          </a:p>
        </p:txBody>
      </p:sp>
      <p:sp>
        <p:nvSpPr>
          <p:cNvPr id="9222" name="Line 6"/>
          <p:cNvSpPr>
            <a:spLocks noChangeShapeType="1"/>
          </p:cNvSpPr>
          <p:nvPr/>
        </p:nvSpPr>
        <p:spPr bwMode="auto">
          <a:xfrm flipH="1">
            <a:off x="1857356" y="3429000"/>
            <a:ext cx="504825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3" name="Line 7"/>
          <p:cNvSpPr>
            <a:spLocks noChangeShapeType="1"/>
          </p:cNvSpPr>
          <p:nvPr/>
        </p:nvSpPr>
        <p:spPr bwMode="auto">
          <a:xfrm flipH="1">
            <a:off x="2500298" y="3429000"/>
            <a:ext cx="21590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4140200" y="5949950"/>
            <a:ext cx="46640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000"/>
              <a:t>Числа </a:t>
            </a:r>
            <a:r>
              <a:rPr lang="en-US" altLang="ru-RU" sz="2000"/>
              <a:t>u </a:t>
            </a:r>
            <a:r>
              <a:rPr lang="ru-RU" altLang="ru-RU" sz="2000"/>
              <a:t>и </a:t>
            </a:r>
            <a:r>
              <a:rPr lang="en-US" altLang="ru-RU" sz="2000"/>
              <a:t>v</a:t>
            </a:r>
            <a:r>
              <a:rPr lang="ru-RU" altLang="ru-RU" sz="2000"/>
              <a:t> называются взаимопростыми, если </a:t>
            </a:r>
            <a:r>
              <a:rPr lang="ru-RU" altLang="ru-RU" sz="2000">
                <a:cs typeface="Times New Roman" pitchFamily="18" charset="0"/>
              </a:rPr>
              <a:t>НОД(</a:t>
            </a:r>
            <a:r>
              <a:rPr lang="en-US" altLang="ru-RU" sz="2000">
                <a:cs typeface="Times New Roman" pitchFamily="18" charset="0"/>
              </a:rPr>
              <a:t>u</a:t>
            </a:r>
            <a:r>
              <a:rPr lang="ru-RU" altLang="ru-RU" sz="2000">
                <a:cs typeface="Times New Roman" pitchFamily="18" charset="0"/>
              </a:rPr>
              <a:t>,</a:t>
            </a:r>
            <a:r>
              <a:rPr lang="en-US" altLang="ru-RU" sz="2000">
                <a:cs typeface="Times New Roman" pitchFamily="18" charset="0"/>
              </a:rPr>
              <a:t>v</a:t>
            </a:r>
            <a:r>
              <a:rPr lang="ru-RU" altLang="ru-RU" sz="2000">
                <a:cs typeface="Times New Roman" pitchFamily="18" charset="0"/>
              </a:rPr>
              <a:t>)=1</a:t>
            </a:r>
          </a:p>
        </p:txBody>
      </p:sp>
      <p:sp>
        <p:nvSpPr>
          <p:cNvPr id="9225" name="Text Box 10"/>
          <p:cNvSpPr txBox="1">
            <a:spLocks noChangeArrowheads="1"/>
          </p:cNvSpPr>
          <p:nvPr/>
        </p:nvSpPr>
        <p:spPr bwMode="auto">
          <a:xfrm>
            <a:off x="179388" y="6010275"/>
            <a:ext cx="374491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ru-RU" sz="2000" b="1"/>
              <a:t>Евклид </a:t>
            </a:r>
            <a:r>
              <a:rPr lang="ru-RU" altLang="ru-RU" sz="2000"/>
              <a:t>–древнегреческий математик  (365-300 г до н.э.)</a:t>
            </a:r>
          </a:p>
        </p:txBody>
      </p:sp>
    </p:spTree>
    <p:extLst>
      <p:ext uri="{BB962C8B-B14F-4D97-AF65-F5344CB8AC3E}">
        <p14:creationId xmlns:p14="http://schemas.microsoft.com/office/powerpoint/2010/main" val="2829058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Содержимое 2"/>
          <p:cNvSpPr>
            <a:spLocks noGrp="1"/>
          </p:cNvSpPr>
          <p:nvPr>
            <p:ph idx="1"/>
          </p:nvPr>
        </p:nvSpPr>
        <p:spPr>
          <a:xfrm>
            <a:off x="457200" y="428625"/>
            <a:ext cx="8229600" cy="6000750"/>
          </a:xfrm>
        </p:spPr>
        <p:txBody>
          <a:bodyPr>
            <a:normAutofit lnSpcReduction="10000"/>
          </a:bodyPr>
          <a:lstStyle/>
          <a:p>
            <a:pPr>
              <a:buFont typeface="Arial" pitchFamily="34" charset="0"/>
              <a:buNone/>
            </a:pPr>
            <a:r>
              <a:rPr lang="en-US" altLang="ru-RU" sz="20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Пример 6.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Найдем </a:t>
            </a:r>
            <a:r>
              <a:rPr lang="en-US" altLang="ru-RU" sz="2000" dirty="0" err="1" smtClean="0">
                <a:latin typeface="Times New Roman" pitchFamily="18" charset="0"/>
                <a:cs typeface="Times New Roman" pitchFamily="18" charset="0"/>
              </a:rPr>
              <a:t>gcd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(1547, 560)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, выполняя шаги алгоритма Евклида:</a:t>
            </a:r>
          </a:p>
          <a:p>
            <a:pPr>
              <a:buFont typeface="Arial" pitchFamily="34" charset="0"/>
              <a:buNone/>
            </a:pPr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Font typeface="Arial" pitchFamily="34" charset="0"/>
              <a:buNone/>
            </a:pPr>
            <a:endParaRPr lang="en-US" alt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en-US" alt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b="1" i="1" dirty="0" smtClean="0">
                <a:latin typeface="Times New Roman" pitchFamily="18" charset="0"/>
                <a:cs typeface="Times New Roman" pitchFamily="18" charset="0"/>
              </a:rPr>
              <a:t>Докажем, что алгоритм Евклида всегда приводит к нахождению </a:t>
            </a:r>
            <a:r>
              <a:rPr lang="en-US" altLang="ru-RU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2000" b="1" i="1" dirty="0" err="1" smtClean="0">
                <a:latin typeface="Times New Roman" pitchFamily="18" charset="0"/>
                <a:cs typeface="Times New Roman" pitchFamily="18" charset="0"/>
              </a:rPr>
              <a:t>gcd</a:t>
            </a:r>
            <a:r>
              <a:rPr lang="ru-RU" altLang="ru-RU" sz="2000" b="1" i="1" dirty="0" smtClean="0">
                <a:latin typeface="Times New Roman" pitchFamily="18" charset="0"/>
                <a:cs typeface="Times New Roman" pitchFamily="18" charset="0"/>
              </a:rPr>
              <a:t> за определенное конечное число шагов.</a:t>
            </a:r>
            <a:endParaRPr lang="ru-RU" alt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Легко заметить, что остатки строго уменьшаются с каждым шагом. Таким образом, через конечное число шагов остаток должен стать равным 0, а следовательно, алгоритм всегда заканчивается после конечного числа шагов, причем последний ненулевой остаток будет равен </a:t>
            </a:r>
            <a:r>
              <a:rPr lang="en-US" altLang="ru-RU" sz="2000" dirty="0" err="1" smtClean="0">
                <a:latin typeface="Times New Roman" pitchFamily="18" charset="0"/>
                <a:cs typeface="Times New Roman" pitchFamily="18" charset="0"/>
              </a:rPr>
              <a:t>gcd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Arial" pitchFamily="34" charset="0"/>
              <a:buNone/>
            </a:pP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Действительно, если какое-то число делит как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, так и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, то оно должно делить 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altLang="ru-RU" sz="20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. Поскольку это число делит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altLang="ru-RU" sz="20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, то оно должно делить и 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altLang="ru-RU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, и так далее вплоть до </a:t>
            </a:r>
            <a:r>
              <a:rPr lang="en-US" altLang="ru-RU" sz="2000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altLang="ru-RU" sz="2000" baseline="-25000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2357422" y="928670"/>
          <a:ext cx="3997325" cy="1071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Формула" r:id="rId3" imgW="2463800" imgH="660400" progId="Equation.3">
                  <p:embed/>
                </p:oleObj>
              </mc:Choice>
              <mc:Fallback>
                <p:oleObj name="Формула" r:id="rId3" imgW="2463800" imgH="6604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7422" y="928670"/>
                        <a:ext cx="3997325" cy="1071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3357554" y="2000240"/>
          <a:ext cx="1954212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Формула" r:id="rId5" imgW="1180588" imgH="215806" progId="Equation.3">
                  <p:embed/>
                </p:oleObj>
              </mc:Choice>
              <mc:Fallback>
                <p:oleObj name="Формула" r:id="rId5" imgW="1180588" imgH="215806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7554" y="2000240"/>
                        <a:ext cx="1954212" cy="35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903394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7" name="Содержимое 2"/>
          <p:cNvSpPr>
            <a:spLocks noGrp="1"/>
          </p:cNvSpPr>
          <p:nvPr>
            <p:ph idx="1"/>
          </p:nvPr>
        </p:nvSpPr>
        <p:spPr>
          <a:xfrm>
            <a:off x="428625" y="1071563"/>
            <a:ext cx="8229600" cy="4714875"/>
          </a:xfrm>
        </p:spPr>
        <p:txBody>
          <a:bodyPr/>
          <a:lstStyle/>
          <a:p>
            <a:pPr>
              <a:buFont typeface="Arial" pitchFamily="34" charset="0"/>
              <a:buNone/>
            </a:pPr>
            <a:r>
              <a:rPr lang="en-US" altLang="ru-RU" sz="200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С другой стороны, проходя по этому алгоритму снизу вверх, легко видеть, что последний остаток должен делить все остатки. Тогда, по определению, </a:t>
            </a:r>
            <a:r>
              <a:rPr lang="en-US" altLang="ru-RU" sz="200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altLang="ru-RU" sz="2000" baseline="-2500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altLang="ru-RU" sz="2000" smtClean="0">
                <a:latin typeface="Times New Roman" pitchFamily="18" charset="0"/>
                <a:cs typeface="Times New Roman" pitchFamily="18" charset="0"/>
              </a:rPr>
              <a:t> = gcd (a,b) 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, поскольку </a:t>
            </a:r>
            <a:r>
              <a:rPr lang="en-US" altLang="ru-RU" sz="200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altLang="ru-RU" sz="2000" baseline="-2500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, с одной стороны, делит </a:t>
            </a:r>
            <a:r>
              <a:rPr lang="en-US" altLang="ru-RU" sz="2000" i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altLang="ru-RU" sz="2000" i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, а с другой стороны, он делится на любой общий делитель </a:t>
            </a:r>
            <a:r>
              <a:rPr lang="en-US" altLang="ru-RU" sz="2000" i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altLang="ru-RU" sz="2000" i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.                  </a:t>
            </a:r>
          </a:p>
          <a:p>
            <a:pPr>
              <a:buFont typeface="Arial" pitchFamily="34" charset="0"/>
              <a:buNone/>
            </a:pPr>
            <a:r>
              <a:rPr lang="en-US" altLang="ru-RU" sz="2000" i="1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i="1" smtClean="0">
                <a:latin typeface="Times New Roman" pitchFamily="18" charset="0"/>
                <a:cs typeface="Times New Roman" pitchFamily="18" charset="0"/>
              </a:rPr>
              <a:t>Найдем сложность вычисления (время вычисления) </a:t>
            </a:r>
            <a:r>
              <a:rPr lang="en-US" altLang="ru-RU" sz="2000" i="1" smtClean="0">
                <a:latin typeface="Times New Roman" pitchFamily="18" charset="0"/>
                <a:cs typeface="Times New Roman" pitchFamily="18" charset="0"/>
              </a:rPr>
              <a:t>gcd(a,b)</a:t>
            </a:r>
            <a:r>
              <a:rPr lang="ru-RU" altLang="ru-RU" sz="2000" i="1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altLang="ru-RU" sz="200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buFont typeface="Arial" pitchFamily="34" charset="0"/>
              <a:buNone/>
            </a:pPr>
            <a:r>
              <a:rPr lang="en-US" altLang="ru-RU" sz="2000" smtClean="0">
                <a:latin typeface="Times New Roman" pitchFamily="18" charset="0"/>
                <a:cs typeface="Times New Roman" pitchFamily="18" charset="0"/>
              </a:rPr>
              <a:t>	 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Докажем сначала, что</a:t>
            </a:r>
            <a:r>
              <a:rPr lang="en-US" altLang="ru-RU" sz="2000" smtClean="0"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. Предположим, что </a:t>
            </a:r>
            <a:r>
              <a:rPr lang="en-US" altLang="ru-RU" sz="2000" smtClean="0">
                <a:latin typeface="Times New Roman" pitchFamily="18" charset="0"/>
                <a:cs typeface="Times New Roman" pitchFamily="18" charset="0"/>
              </a:rPr>
              <a:t>	       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.Тогда</a:t>
            </a:r>
            <a:r>
              <a:rPr lang="en-US" altLang="ru-RU" sz="2000" smtClean="0">
                <a:latin typeface="Times New Roman" pitchFamily="18" charset="0"/>
                <a:cs typeface="Times New Roman" pitchFamily="18" charset="0"/>
              </a:rPr>
              <a:t>				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			        (2.2)</a:t>
            </a:r>
          </a:p>
          <a:p>
            <a:pPr algn="just">
              <a:lnSpc>
                <a:spcPct val="120000"/>
              </a:lnSpc>
              <a:buFont typeface="Arial" pitchFamily="34" charset="0"/>
              <a:buNone/>
            </a:pPr>
            <a:r>
              <a:rPr lang="en-US" altLang="ru-RU" sz="200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Если же</a:t>
            </a:r>
            <a:r>
              <a:rPr lang="en-US" altLang="ru-RU" sz="200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 , то после следующего деления получаем </a:t>
            </a:r>
            <a:r>
              <a:rPr lang="en-US" altLang="ru-RU" sz="200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, отсюда следует</a:t>
            </a:r>
            <a:endParaRPr lang="en-US" altLang="ru-RU" sz="200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buFont typeface="Arial" pitchFamily="34" charset="0"/>
              <a:buNone/>
            </a:pP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just">
              <a:lnSpc>
                <a:spcPct val="120000"/>
              </a:lnSpc>
              <a:buFont typeface="Arial" pitchFamily="34" charset="0"/>
              <a:buNone/>
            </a:pPr>
            <a:r>
              <a:rPr lang="en-US" altLang="ru-RU" sz="200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что и требовалось доказать.</a:t>
            </a:r>
          </a:p>
          <a:p>
            <a:pPr>
              <a:buFont typeface="Arial" pitchFamily="34" charset="0"/>
              <a:buNone/>
            </a:pPr>
            <a:endParaRPr lang="ru-RU" altLang="ru-RU" sz="200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3357563" y="2643188"/>
          <a:ext cx="928687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0" name="Формула" r:id="rId3" imgW="634725" imgH="393529" progId="Equation.3">
                  <p:embed/>
                </p:oleObj>
              </mc:Choice>
              <mc:Fallback>
                <p:oleObj name="Формула" r:id="rId3" imgW="634725" imgH="393529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7563" y="2643188"/>
                        <a:ext cx="928687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6500813" y="2714625"/>
          <a:ext cx="876300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1" name="Формула" r:id="rId5" imgW="622030" imgH="393529" progId="Equation.3">
                  <p:embed/>
                </p:oleObj>
              </mc:Choice>
              <mc:Fallback>
                <p:oleObj name="Формула" r:id="rId5" imgW="622030" imgH="393529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0813" y="2714625"/>
                        <a:ext cx="876300" cy="554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4500563" y="3071813"/>
          <a:ext cx="1493837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2" name="Формула" r:id="rId7" imgW="1028254" imgH="393529" progId="Equation.3">
                  <p:embed/>
                </p:oleObj>
              </mc:Choice>
              <mc:Fallback>
                <p:oleObj name="Формула" r:id="rId7" imgW="1028254" imgH="393529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563" y="3071813"/>
                        <a:ext cx="1493837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2071688" y="3429000"/>
          <a:ext cx="1000125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3" name="Формула" r:id="rId9" imgW="634725" imgH="393529" progId="Equation.3">
                  <p:embed/>
                </p:oleObj>
              </mc:Choice>
              <mc:Fallback>
                <p:oleObj name="Формула" r:id="rId9" imgW="634725" imgH="393529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1688" y="3429000"/>
                        <a:ext cx="1000125" cy="620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3714750" y="4214813"/>
          <a:ext cx="1557338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4" name="Формула" r:id="rId11" imgW="876300" imgH="241300" progId="Equation.3">
                  <p:embed/>
                </p:oleObj>
              </mc:Choice>
              <mc:Fallback>
                <p:oleObj name="Формула" r:id="rId11" imgW="876300" imgH="241300" progId="Equation.3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4750" y="4214813"/>
                        <a:ext cx="1557338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5357813" y="4143375"/>
          <a:ext cx="1547812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5" name="Формула" r:id="rId13" imgW="1066337" imgH="393529" progId="Equation.3">
                  <p:embed/>
                </p:oleObj>
              </mc:Choice>
              <mc:Fallback>
                <p:oleObj name="Формула" r:id="rId13" imgW="1066337" imgH="393529" progId="Equation.3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7813" y="4143375"/>
                        <a:ext cx="1547812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857250" y="4000500"/>
          <a:ext cx="1300163" cy="31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6" name="Формула" r:id="rId15" imgW="1002865" imgH="241195" progId="Equation.3">
                  <p:embed/>
                </p:oleObj>
              </mc:Choice>
              <mc:Fallback>
                <p:oleObj name="Формула" r:id="rId15" imgW="1002865" imgH="241195" progId="Equation.3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250" y="4000500"/>
                        <a:ext cx="1300163" cy="312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387797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Содержимое 2"/>
          <p:cNvSpPr>
            <a:spLocks noGrp="1"/>
          </p:cNvSpPr>
          <p:nvPr>
            <p:ph idx="1"/>
          </p:nvPr>
        </p:nvSpPr>
        <p:spPr>
          <a:xfrm>
            <a:off x="428625" y="928688"/>
            <a:ext cx="8229600" cy="4572000"/>
          </a:xfrm>
        </p:spPr>
        <p:txBody>
          <a:bodyPr/>
          <a:lstStyle/>
          <a:p>
            <a:pPr>
              <a:buFont typeface="Arial" pitchFamily="34" charset="0"/>
              <a:buNone/>
            </a:pP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Возвращаясь к оценке сложности алгоритма Евклида, видим, что за каждые два шага остаток уменьшается не менее чем в два раза, и он не может быть меньше 1. Отсюда следует, что </a:t>
            </a: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алгоритм нахождения  </a:t>
            </a:r>
            <a:r>
              <a:rPr lang="en-US" altLang="ru-RU" sz="2000" b="1" dirty="0" err="1" smtClean="0">
                <a:latin typeface="Times New Roman" pitchFamily="18" charset="0"/>
                <a:cs typeface="Times New Roman" pitchFamily="18" charset="0"/>
              </a:rPr>
              <a:t>gcd</a:t>
            </a:r>
            <a:r>
              <a:rPr lang="en-US" alt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потребует не более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 2[log</a:t>
            </a:r>
            <a:r>
              <a:rPr lang="en-US" altLang="ru-RU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 a]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 делений, что дает оценку сложности </a:t>
            </a:r>
          </a:p>
          <a:p>
            <a:pPr>
              <a:buFont typeface="Arial" pitchFamily="34" charset="0"/>
              <a:buNone/>
            </a:pP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При выполнении каждого деления числа, участвующие в делении, не могут быть больше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, и поэтому </a:t>
            </a: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число операций каждого деления равно </a:t>
            </a:r>
            <a:r>
              <a:rPr lang="en-US" altLang="ru-RU" sz="2000" b="1" dirty="0" smtClean="0">
                <a:latin typeface="Times New Roman" pitchFamily="18" charset="0"/>
                <a:cs typeface="Times New Roman" pitchFamily="18" charset="0"/>
              </a:rPr>
              <a:t>O(log</a:t>
            </a:r>
            <a:r>
              <a:rPr lang="en-US" altLang="ru-RU" sz="20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sz="2000" b="1" dirty="0" smtClean="0">
                <a:latin typeface="Times New Roman" pitchFamily="18" charset="0"/>
                <a:cs typeface="Times New Roman" pitchFamily="18" charset="0"/>
              </a:rPr>
              <a:t> a)</a:t>
            </a: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В итоге получаем, что </a:t>
            </a: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сложность алгоритма Евклида равна </a:t>
            </a:r>
            <a:r>
              <a:rPr lang="en-US" altLang="ru-RU" sz="2000" b="1" dirty="0" smtClean="0">
                <a:latin typeface="Times New Roman" pitchFamily="18" charset="0"/>
                <a:cs typeface="Times New Roman" pitchFamily="18" charset="0"/>
              </a:rPr>
              <a:t>O(log</a:t>
            </a:r>
            <a:r>
              <a:rPr lang="en-US" altLang="ru-RU" sz="2000" b="1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ru-RU" sz="2000" b="1" dirty="0" smtClean="0">
                <a:latin typeface="Times New Roman" pitchFamily="18" charset="0"/>
                <a:cs typeface="Times New Roman" pitchFamily="18" charset="0"/>
              </a:rPr>
              <a:t> a)</a:t>
            </a: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r>
              <a:rPr lang="en-US" altLang="ru-RU" sz="20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Замечание.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В действительности, если также учесть факт уменьшения чисел на каждом шаге, то сложность можно оценить точнее, а именно как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          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. В любом случае задача нахождения  является </a:t>
            </a:r>
            <a:r>
              <a:rPr lang="ru-RU" altLang="ru-RU" sz="2000" dirty="0" err="1" smtClean="0">
                <a:latin typeface="Times New Roman" pitchFamily="18" charset="0"/>
                <a:cs typeface="Times New Roman" pitchFamily="18" charset="0"/>
              </a:rPr>
              <a:t>полиномиально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сложной.</a:t>
            </a:r>
          </a:p>
          <a:p>
            <a:pPr>
              <a:buFont typeface="Arial" pitchFamily="34" charset="0"/>
              <a:buNone/>
            </a:pPr>
            <a:endParaRPr lang="ru-RU" altLang="ru-RU" sz="2000" dirty="0" smtClean="0"/>
          </a:p>
          <a:p>
            <a:pPr>
              <a:buFont typeface="Arial" pitchFamily="34" charset="0"/>
              <a:buNone/>
            </a:pPr>
            <a:endParaRPr lang="ru-RU" altLang="ru-RU" sz="2000" dirty="0" smtClean="0"/>
          </a:p>
        </p:txBody>
      </p:sp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857250" y="2214563"/>
          <a:ext cx="2214563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6" name="Формула" r:id="rId3" imgW="1485900" imgH="241300" progId="Equation.3">
                  <p:embed/>
                </p:oleObj>
              </mc:Choice>
              <mc:Fallback>
                <p:oleObj name="Формула" r:id="rId3" imgW="1485900" imgH="2413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250" y="2214563"/>
                        <a:ext cx="2214563" cy="360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1285875" y="4557713"/>
          <a:ext cx="857250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7" name="Формула" r:id="rId5" imgW="622030" imgH="228501" progId="Equation.3">
                  <p:embed/>
                </p:oleObj>
              </mc:Choice>
              <mc:Fallback>
                <p:oleObj name="Формула" r:id="rId5" imgW="622030" imgH="228501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5875" y="4557713"/>
                        <a:ext cx="857250" cy="31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70646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Содержимое 2"/>
          <p:cNvSpPr>
            <a:spLocks noGrp="1"/>
          </p:cNvSpPr>
          <p:nvPr>
            <p:ph idx="1"/>
          </p:nvPr>
        </p:nvSpPr>
        <p:spPr>
          <a:xfrm>
            <a:off x="428625" y="285750"/>
            <a:ext cx="8229600" cy="6286500"/>
          </a:xfrm>
        </p:spPr>
        <p:txBody>
          <a:bodyPr/>
          <a:lstStyle/>
          <a:p>
            <a:pPr>
              <a:buFont typeface="Arial" pitchFamily="34" charset="0"/>
              <a:buNone/>
            </a:pPr>
            <a:r>
              <a:rPr lang="en-US" altLang="ru-RU" sz="20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Утверждение 1.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Пусть 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d=</a:t>
            </a:r>
            <a:r>
              <a:rPr lang="en-US" altLang="ru-RU" sz="2000" dirty="0" err="1" smtClean="0">
                <a:latin typeface="Times New Roman" pitchFamily="18" charset="0"/>
                <a:cs typeface="Times New Roman" pitchFamily="18" charset="0"/>
              </a:rPr>
              <a:t>gcd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ru-RU" sz="2000" dirty="0" err="1" smtClean="0">
                <a:latin typeface="Times New Roman" pitchFamily="18" charset="0"/>
                <a:cs typeface="Times New Roman" pitchFamily="18" charset="0"/>
              </a:rPr>
              <a:t>a,b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a&gt;b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. Тогда существуют такие целые числа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, что</a:t>
            </a:r>
          </a:p>
          <a:p>
            <a:pPr>
              <a:buFont typeface="Arial" pitchFamily="34" charset="0"/>
              <a:buNone/>
            </a:pP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				      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(2.3)</a:t>
            </a:r>
          </a:p>
          <a:p>
            <a:pPr>
              <a:buFont typeface="Arial" pitchFamily="34" charset="0"/>
              <a:buNone/>
            </a:pP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причем сложность нахождения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оценивается как 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O(log</a:t>
            </a:r>
            <a:r>
              <a:rPr lang="en-US" altLang="ru-RU" sz="20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 a)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Arial" pitchFamily="34" charset="0"/>
              <a:buNone/>
            </a:pP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 	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Доказательство основано на использовании алгоритма Евклида для нахождения наибольшего общего делителя чисел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. Затем по строкам этого алгоритма поднимаемся вверх и получаем необходимое представление (2.3).</a:t>
            </a:r>
            <a:endParaRPr lang="en-US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i="1" dirty="0" smtClean="0">
                <a:latin typeface="Times New Roman" pitchFamily="18" charset="0"/>
                <a:cs typeface="Times New Roman" pitchFamily="18" charset="0"/>
              </a:rPr>
              <a:t>Рассмотрим идею доказательства на числовом примере.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Представим 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altLang="ru-RU" sz="2000" dirty="0" err="1" smtClean="0">
                <a:latin typeface="Times New Roman" pitchFamily="18" charset="0"/>
                <a:cs typeface="Times New Roman" pitchFamily="18" charset="0"/>
              </a:rPr>
              <a:t>gcd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(1547,560)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7 как линейную комбинацию чисел 1547 и 560. Для этого сначала выполним алгоритм Евклида:</a:t>
            </a:r>
          </a:p>
          <a:p>
            <a:pPr>
              <a:buFont typeface="Arial" pitchFamily="34" charset="0"/>
              <a:buNone/>
            </a:pP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altLang="ru-RU" sz="2000" dirty="0" err="1" smtClean="0">
                <a:latin typeface="Times New Roman" pitchFamily="18" charset="0"/>
                <a:cs typeface="Times New Roman" pitchFamily="18" charset="0"/>
              </a:rPr>
              <a:t>gcd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(1547,560)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7</a:t>
            </a:r>
            <a:endParaRPr lang="en-US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en-US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en-US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en-US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en-US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en-US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altLang="ru-RU" sz="2000" dirty="0" err="1" smtClean="0">
                <a:latin typeface="Times New Roman" pitchFamily="18" charset="0"/>
                <a:cs typeface="Times New Roman" pitchFamily="18" charset="0"/>
              </a:rPr>
              <a:t>gcd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(1547,560)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7</a:t>
            </a:r>
          </a:p>
          <a:p>
            <a:pPr>
              <a:buFont typeface="Arial" pitchFamily="34" charset="0"/>
              <a:buNone/>
            </a:pPr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218" name="Object 2"/>
          <p:cNvGraphicFramePr>
            <a:graphicFrameLocks noChangeAspect="1"/>
          </p:cNvGraphicFramePr>
          <p:nvPr/>
        </p:nvGraphicFramePr>
        <p:xfrm>
          <a:off x="4143375" y="1000125"/>
          <a:ext cx="1357313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8" name="Формула" r:id="rId3" imgW="914003" imgH="177723" progId="Equation.3">
                  <p:embed/>
                </p:oleObj>
              </mc:Choice>
              <mc:Fallback>
                <p:oleObj name="Формула" r:id="rId3" imgW="914003" imgH="177723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3375" y="1000125"/>
                        <a:ext cx="1357313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979488" y="4508500"/>
          <a:ext cx="1630362" cy="172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9" name="Equation" r:id="rId5" imgW="1269720" imgH="1346040" progId="">
                  <p:embed/>
                </p:oleObj>
              </mc:Choice>
              <mc:Fallback>
                <p:oleObj name="Equation" r:id="rId5" imgW="1269720" imgH="1346040" progId="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9488" y="4508500"/>
                        <a:ext cx="1630362" cy="172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772853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Содержимое 2"/>
          <p:cNvSpPr>
            <a:spLocks noGrp="1"/>
          </p:cNvSpPr>
          <p:nvPr>
            <p:ph idx="1"/>
          </p:nvPr>
        </p:nvSpPr>
        <p:spPr>
          <a:xfrm>
            <a:off x="457200" y="428625"/>
            <a:ext cx="8229600" cy="5697538"/>
          </a:xfrm>
        </p:spPr>
        <p:txBody>
          <a:bodyPr/>
          <a:lstStyle/>
          <a:p>
            <a:pPr>
              <a:buFont typeface="Arial" pitchFamily="34" charset="0"/>
              <a:buNone/>
            </a:pP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Далее, следуя идее алгоритма для нахождения множителей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, получаем:</a:t>
            </a:r>
            <a:endParaRPr lang="en-US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en-US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en-US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en-US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en-US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r>
              <a:rPr lang="en-US" altLang="ru-RU" sz="20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Определение 2.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Целые числа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называются </a:t>
            </a:r>
            <a:r>
              <a:rPr lang="ru-RU" altLang="ru-RU" sz="2000" i="1" dirty="0" smtClean="0">
                <a:latin typeface="Times New Roman" pitchFamily="18" charset="0"/>
                <a:cs typeface="Times New Roman" pitchFamily="18" charset="0"/>
              </a:rPr>
              <a:t>взаимно простыми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, если их наибольший общий делитель равен 1.                                                                       </a:t>
            </a:r>
          </a:p>
          <a:p>
            <a:pPr>
              <a:buFont typeface="Arial" pitchFamily="34" charset="0"/>
              <a:buNone/>
            </a:pP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Из доказанного ранее утверждения следует, что для двух взаимно простых чисел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можно представить их  </a:t>
            </a:r>
            <a:r>
              <a:rPr lang="en-US" altLang="ru-RU" sz="2000" dirty="0" err="1" smtClean="0">
                <a:latin typeface="Times New Roman" pitchFamily="18" charset="0"/>
                <a:cs typeface="Times New Roman" pitchFamily="18" charset="0"/>
              </a:rPr>
              <a:t>gcd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=1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в следующем виде: </a:t>
            </a:r>
            <a:endParaRPr lang="en-US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 			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, где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 a&gt;b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, причем сложность нахождения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равна 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O(log</a:t>
            </a:r>
            <a:r>
              <a:rPr lang="en-US" altLang="ru-RU" sz="20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(Данное свойство эффективно используется далее для нахождения обратных элементов.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ru-RU" altLang="ru-RU" sz="2000" dirty="0" smtClean="0"/>
          </a:p>
        </p:txBody>
      </p:sp>
      <p:graphicFrame>
        <p:nvGraphicFramePr>
          <p:cNvPr id="10242" name="Object 2"/>
          <p:cNvGraphicFramePr>
            <a:graphicFrameLocks noChangeAspect="1"/>
          </p:cNvGraphicFramePr>
          <p:nvPr/>
        </p:nvGraphicFramePr>
        <p:xfrm>
          <a:off x="1285875" y="1357313"/>
          <a:ext cx="6619875" cy="1071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2" name="Формула" r:id="rId3" imgW="4864100" imgH="787400" progId="Equation.3">
                  <p:embed/>
                </p:oleObj>
              </mc:Choice>
              <mc:Fallback>
                <p:oleObj name="Формула" r:id="rId3" imgW="4864100" imgH="7874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5875" y="1357313"/>
                        <a:ext cx="6619875" cy="1071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857250" y="4357688"/>
          <a:ext cx="1490663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3" name="Формула" r:id="rId5" imgW="926698" imgH="177723" progId="Equation.3">
                  <p:embed/>
                </p:oleObj>
              </mc:Choice>
              <mc:Fallback>
                <p:oleObj name="Формула" r:id="rId5" imgW="926698" imgH="177723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250" y="4357688"/>
                        <a:ext cx="1490663" cy="28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182610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3" name="Содержимое 2"/>
          <p:cNvSpPr>
            <a:spLocks noGrp="1"/>
          </p:cNvSpPr>
          <p:nvPr>
            <p:ph idx="1"/>
          </p:nvPr>
        </p:nvSpPr>
        <p:spPr>
          <a:xfrm>
            <a:off x="428625" y="785813"/>
            <a:ext cx="8229600" cy="5286375"/>
          </a:xfrm>
        </p:spPr>
        <p:txBody>
          <a:bodyPr/>
          <a:lstStyle/>
          <a:p>
            <a:pPr>
              <a:buFont typeface="Arial" pitchFamily="34" charset="0"/>
              <a:buNone/>
            </a:pPr>
            <a:r>
              <a:rPr lang="en-US" altLang="ru-RU" sz="20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Определение 3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. Пусть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 – целое натуральное число, тогда </a:t>
            </a:r>
            <a:r>
              <a:rPr lang="ru-RU" altLang="ru-RU" sz="2000" i="1" dirty="0" smtClean="0">
                <a:latin typeface="Times New Roman" pitchFamily="18" charset="0"/>
                <a:cs typeface="Times New Roman" pitchFamily="18" charset="0"/>
              </a:rPr>
              <a:t>функцией Эйлера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называется количество целых неотрицательных чисел, меньших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и взаимно простых с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, т. е.:</a:t>
            </a:r>
          </a:p>
          <a:p>
            <a:pPr>
              <a:buFont typeface="Arial" pitchFamily="34" charset="0"/>
              <a:buNone/>
            </a:pPr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  	    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означает количество элементов множества 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Arial" pitchFamily="34" charset="0"/>
              <a:buNone/>
            </a:pP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Свойства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      , если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– простое число.</a:t>
            </a:r>
          </a:p>
          <a:p>
            <a:pPr>
              <a:buFont typeface="Arial" pitchFamily="34" charset="0"/>
              <a:buNone/>
            </a:pP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  </a:t>
            </a:r>
            <a:endParaRPr lang="ru-RU" altLang="ru-RU" sz="20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r>
              <a:rPr lang="en-US" altLang="ru-RU" sz="20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Операции по числовому модулю (сравнения, конгруэнтность)</a:t>
            </a:r>
            <a:endParaRPr lang="ru-RU" altLang="ru-RU" sz="20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Font typeface="Arial" pitchFamily="34" charset="0"/>
              <a:buNone/>
            </a:pP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Будем полагать, что  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	                      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или говорить, что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Font typeface="Arial" pitchFamily="34" charset="0"/>
              <a:buNone/>
            </a:pP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i="1" dirty="0" smtClean="0">
                <a:latin typeface="Times New Roman" pitchFamily="18" charset="0"/>
                <a:cs typeface="Times New Roman" pitchFamily="18" charset="0"/>
              </a:rPr>
              <a:t>сравнимо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с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по модулю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, если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(a – b)</a:t>
            </a:r>
            <a:r>
              <a:rPr lang="ru-RU" alt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делится на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без остатка.</a:t>
            </a:r>
          </a:p>
          <a:p>
            <a:pPr>
              <a:buNone/>
            </a:pP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Говорят также, что </a:t>
            </a:r>
            <a:r>
              <a:rPr lang="en-US" altLang="ru-RU" sz="2000" i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i="1" dirty="0">
                <a:latin typeface="Times New Roman" pitchFamily="18" charset="0"/>
                <a:cs typeface="Times New Roman" pitchFamily="18" charset="0"/>
              </a:rPr>
              <a:t>конгруэнтно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2000" i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>
              <a:buFont typeface="Arial" pitchFamily="34" charset="0"/>
              <a:buNone/>
            </a:pPr>
            <a:endParaRPr lang="ru-RU" altLang="ru-RU" sz="2000" dirty="0" smtClean="0"/>
          </a:p>
        </p:txBody>
      </p:sp>
      <p:graphicFrame>
        <p:nvGraphicFramePr>
          <p:cNvPr id="11266" name="Object 2"/>
          <p:cNvGraphicFramePr>
            <a:graphicFrameLocks noChangeAspect="1"/>
          </p:cNvGraphicFramePr>
          <p:nvPr/>
        </p:nvGraphicFramePr>
        <p:xfrm>
          <a:off x="1785938" y="1143000"/>
          <a:ext cx="455612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3" name="Формула" r:id="rId3" imgW="304536" imgH="215713" progId="Equation.3">
                  <p:embed/>
                </p:oleObj>
              </mc:Choice>
              <mc:Fallback>
                <p:oleObj name="Формула" r:id="rId3" imgW="304536" imgH="215713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5938" y="1143000"/>
                        <a:ext cx="455612" cy="32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3143250" y="1785938"/>
          <a:ext cx="3235325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4" name="Формула" r:id="rId5" imgW="1954951" imgH="215806" progId="Equation.3">
                  <p:embed/>
                </p:oleObj>
              </mc:Choice>
              <mc:Fallback>
                <p:oleObj name="Формула" r:id="rId5" imgW="1954951" imgH="215806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250" y="1785938"/>
                        <a:ext cx="3235325" cy="35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2071670" y="3286124"/>
          <a:ext cx="892175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5" name="Формула" r:id="rId7" imgW="507780" imgH="203112" progId="Equation.3">
                  <p:embed/>
                </p:oleObj>
              </mc:Choice>
              <mc:Fallback>
                <p:oleObj name="Формула" r:id="rId7" imgW="507780" imgH="203112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1670" y="3286124"/>
                        <a:ext cx="892175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3214678" y="3214686"/>
          <a:ext cx="1287462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6" name="Формула" r:id="rId9" imgW="774364" imgH="215806" progId="Equation.3">
                  <p:embed/>
                </p:oleObj>
              </mc:Choice>
              <mc:Fallback>
                <p:oleObj name="Формула" r:id="rId9" imgW="774364" imgH="215806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4678" y="3214686"/>
                        <a:ext cx="1287462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3071802" y="4786322"/>
          <a:ext cx="1366837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7" name="Формула" r:id="rId11" imgW="850531" imgH="177723" progId="Equation.3">
                  <p:embed/>
                </p:oleObj>
              </mc:Choice>
              <mc:Fallback>
                <p:oleObj name="Формула" r:id="rId11" imgW="850531" imgH="177723" progId="Equation.3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1802" y="4786322"/>
                        <a:ext cx="1366837" cy="28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4643438" y="4643446"/>
          <a:ext cx="755650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8" name="Формула" r:id="rId13" imgW="508000" imgH="431800" progId="Equation.3">
                  <p:embed/>
                </p:oleObj>
              </mc:Choice>
              <mc:Fallback>
                <p:oleObj name="Формула" r:id="rId13" imgW="508000" imgH="431800" progId="Equation.3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3438" y="4643446"/>
                        <a:ext cx="755650" cy="642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1214438" y="2214563"/>
          <a:ext cx="514350" cy="274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9" name="Формула" r:id="rId15" imgW="380835" imgH="203112" progId="Equation.3">
                  <p:embed/>
                </p:oleObj>
              </mc:Choice>
              <mc:Fallback>
                <p:oleObj name="Формула" r:id="rId15" imgW="380835" imgH="203112" progId="Equation.3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4438" y="2214563"/>
                        <a:ext cx="514350" cy="274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7692214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5" name="Содержимое 2"/>
          <p:cNvSpPr>
            <a:spLocks noGrp="1"/>
          </p:cNvSpPr>
          <p:nvPr>
            <p:ph idx="1"/>
          </p:nvPr>
        </p:nvSpPr>
        <p:spPr>
          <a:xfrm>
            <a:off x="457200" y="642938"/>
            <a:ext cx="8229600" cy="5483225"/>
          </a:xfrm>
        </p:spPr>
        <p:txBody>
          <a:bodyPr>
            <a:normAutofit fontScale="92500" lnSpcReduction="10000"/>
          </a:bodyPr>
          <a:lstStyle/>
          <a:p>
            <a:pPr>
              <a:buFont typeface="Arial" pitchFamily="34" charset="0"/>
              <a:buNone/>
            </a:pPr>
            <a:r>
              <a:rPr lang="en-US" altLang="ru-RU" sz="20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Font typeface="Arial" pitchFamily="34" charset="0"/>
              <a:buNone/>
            </a:pPr>
            <a:endParaRPr lang="ru-RU" altLang="ru-RU" sz="20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 	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Над сравнениями можно производить обычные операции: сложение, вычитание, умножение, – для которых выполняются соотношения</a:t>
            </a:r>
          </a:p>
          <a:p>
            <a:pPr>
              <a:buFont typeface="Arial" pitchFamily="34" charset="0"/>
              <a:buNone/>
            </a:pPr>
            <a:endParaRPr lang="en-US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en-US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en-US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Докажем данное свойство для умножения:</a:t>
            </a:r>
          </a:p>
          <a:p>
            <a:pPr>
              <a:buFont typeface="Arial" pitchFamily="34" charset="0"/>
              <a:buNone/>
            </a:pPr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			где</a:t>
            </a:r>
          </a:p>
          <a:p>
            <a:pPr>
              <a:buFont typeface="Arial" pitchFamily="34" charset="0"/>
              <a:buNone/>
            </a:pPr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Тогда</a:t>
            </a:r>
          </a:p>
          <a:p>
            <a:pPr>
              <a:buFont typeface="Arial" pitchFamily="34" charset="0"/>
              <a:buNone/>
            </a:pPr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 – целое.</a:t>
            </a:r>
          </a:p>
          <a:p>
            <a:pPr>
              <a:buFont typeface="Arial" pitchFamily="34" charset="0"/>
              <a:buNone/>
            </a:pP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Font typeface="Arial" pitchFamily="34" charset="0"/>
              <a:buNone/>
            </a:pPr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29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8570737"/>
              </p:ext>
            </p:extLst>
          </p:nvPr>
        </p:nvGraphicFramePr>
        <p:xfrm>
          <a:off x="2627784" y="1844824"/>
          <a:ext cx="857250" cy="1036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9" name="Формула" r:id="rId3" imgW="545863" imgH="660113" progId="Equation.3">
                  <p:embed/>
                </p:oleObj>
              </mc:Choice>
              <mc:Fallback>
                <p:oleObj name="Формула" r:id="rId3" imgW="545863" imgH="660113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1844824"/>
                        <a:ext cx="857250" cy="1036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5714927"/>
              </p:ext>
            </p:extLst>
          </p:nvPr>
        </p:nvGraphicFramePr>
        <p:xfrm>
          <a:off x="3779912" y="1772816"/>
          <a:ext cx="1822450" cy="1071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0" name="Формула" r:id="rId5" imgW="1079032" imgH="634725" progId="Equation.3">
                  <p:embed/>
                </p:oleObj>
              </mc:Choice>
              <mc:Fallback>
                <p:oleObj name="Формула" r:id="rId5" imgW="1079032" imgH="634725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912" y="1772816"/>
                        <a:ext cx="1822450" cy="1071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9968325"/>
              </p:ext>
            </p:extLst>
          </p:nvPr>
        </p:nvGraphicFramePr>
        <p:xfrm>
          <a:off x="1835696" y="3284984"/>
          <a:ext cx="1373187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1" name="Формула" r:id="rId7" imgW="1016000" imgH="457200" progId="Equation.3">
                  <p:embed/>
                </p:oleObj>
              </mc:Choice>
              <mc:Fallback>
                <p:oleObj name="Формула" r:id="rId7" imgW="1016000" imgH="45720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3284984"/>
                        <a:ext cx="1373187" cy="617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3085301"/>
              </p:ext>
            </p:extLst>
          </p:nvPr>
        </p:nvGraphicFramePr>
        <p:xfrm>
          <a:off x="3779912" y="3284984"/>
          <a:ext cx="1146175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2" name="Формула" r:id="rId9" imgW="774364" imgH="482391" progId="Equation.3">
                  <p:embed/>
                </p:oleObj>
              </mc:Choice>
              <mc:Fallback>
                <p:oleObj name="Формула" r:id="rId9" imgW="774364" imgH="482391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912" y="3284984"/>
                        <a:ext cx="1146175" cy="714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2189494"/>
              </p:ext>
            </p:extLst>
          </p:nvPr>
        </p:nvGraphicFramePr>
        <p:xfrm>
          <a:off x="1835696" y="4005064"/>
          <a:ext cx="4643438" cy="893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3" name="Формула" r:id="rId11" imgW="3302000" imgH="635000" progId="Equation.3">
                  <p:embed/>
                </p:oleObj>
              </mc:Choice>
              <mc:Fallback>
                <p:oleObj name="Формула" r:id="rId11" imgW="3302000" imgH="63500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4005064"/>
                        <a:ext cx="4643438" cy="893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877180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Содержимое 2"/>
          <p:cNvSpPr>
            <a:spLocks noGrp="1"/>
          </p:cNvSpPr>
          <p:nvPr>
            <p:ph idx="1"/>
          </p:nvPr>
        </p:nvSpPr>
        <p:spPr>
          <a:xfrm>
            <a:off x="428625" y="857250"/>
            <a:ext cx="8229600" cy="3214688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>В модульной арифметике можно рассматривать только наименьшее из чисел, входящих в сравнение, т. е. принадлежащее множеству </a:t>
            </a:r>
            <a:r>
              <a:rPr lang="en-US" altLang="ru-RU" sz="2400" b="1" dirty="0" smtClean="0">
                <a:latin typeface="Times New Roman" pitchFamily="18" charset="0"/>
                <a:cs typeface="Times New Roman" pitchFamily="18" charset="0"/>
              </a:rPr>
              <a:t>(0, 1, 2, … , m -1)</a:t>
            </a:r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которое будем обозначать через </a:t>
            </a:r>
            <a:r>
              <a:rPr lang="en-US" altLang="ru-RU" sz="2800" dirty="0" err="1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altLang="ru-RU" sz="2800" baseline="-25000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Arial" pitchFamily="34" charset="0"/>
              <a:buNone/>
            </a:pP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Font typeface="Arial" pitchFamily="34" charset="0"/>
              <a:buNone/>
            </a:pP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altLang="ru-RU" sz="2000" b="1" dirty="0" smtClean="0"/>
              <a:t> </a:t>
            </a:r>
            <a:endParaRPr lang="ru-RU" altLang="ru-RU" sz="2000" dirty="0" smtClean="0"/>
          </a:p>
        </p:txBody>
      </p:sp>
    </p:spTree>
    <p:extLst>
      <p:ext uri="{BB962C8B-B14F-4D97-AF65-F5344CB8AC3E}">
        <p14:creationId xmlns:p14="http://schemas.microsoft.com/office/powerpoint/2010/main" val="357870130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Содержимое 2"/>
          <p:cNvSpPr>
            <a:spLocks noGrp="1"/>
          </p:cNvSpPr>
          <p:nvPr>
            <p:ph idx="1"/>
          </p:nvPr>
        </p:nvSpPr>
        <p:spPr>
          <a:xfrm>
            <a:off x="457200" y="571500"/>
            <a:ext cx="8229600" cy="4929188"/>
          </a:xfrm>
        </p:spPr>
        <p:txBody>
          <a:bodyPr/>
          <a:lstStyle/>
          <a:p>
            <a:pPr>
              <a:buFont typeface="Arial" pitchFamily="34" charset="0"/>
              <a:buNone/>
            </a:pPr>
            <a:r>
              <a:rPr lang="en-US" altLang="ru-RU" sz="20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Пример 8.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По приведенным выше правилам,</a:t>
            </a:r>
            <a:endParaRPr lang="en-US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en-US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en-US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Легко проверить следующие </a:t>
            </a:r>
            <a:r>
              <a:rPr lang="ru-RU" altLang="ru-RU" sz="2000" i="1" dirty="0" smtClean="0">
                <a:latin typeface="Times New Roman" pitchFamily="18" charset="0"/>
                <a:cs typeface="Times New Roman" pitchFamily="18" charset="0"/>
              </a:rPr>
              <a:t>свойства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модульной арифметики:</a:t>
            </a:r>
            <a:endParaRPr lang="en-US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en-US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en-US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en-US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en-US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en-US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Заметим, что в отличие от обычной арифметики, используемой в вычислительной технике, вычисления в модульной арифметике должны быть выполнены абсолютно точно, и если эти числа большие, то необходимо использовать специальные методы точных вычислений.</a:t>
            </a:r>
          </a:p>
          <a:p>
            <a:pPr>
              <a:buFont typeface="Arial" pitchFamily="34" charset="0"/>
              <a:buNone/>
            </a:pPr>
            <a:endParaRPr lang="ru-RU" altLang="ru-RU" sz="2000" dirty="0" smtClean="0"/>
          </a:p>
          <a:p>
            <a:pPr>
              <a:buFont typeface="Arial" pitchFamily="34" charset="0"/>
              <a:buNone/>
            </a:pPr>
            <a:endParaRPr lang="ru-RU" altLang="ru-RU" sz="2000" dirty="0" smtClean="0"/>
          </a:p>
        </p:txBody>
      </p:sp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2500313" y="1214438"/>
          <a:ext cx="3781425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6" name="Формула" r:id="rId3" imgW="2286000" imgH="215900" progId="Equation.3">
                  <p:embed/>
                </p:oleObj>
              </mc:Choice>
              <mc:Fallback>
                <p:oleObj name="Формула" r:id="rId3" imgW="2286000" imgH="2159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0313" y="1214438"/>
                        <a:ext cx="3781425" cy="35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2928938" y="2143124"/>
          <a:ext cx="3110273" cy="10715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7" name="Формула" r:id="rId5" imgW="1879600" imgH="647700" progId="Equation.3">
                  <p:embed/>
                </p:oleObj>
              </mc:Choice>
              <mc:Fallback>
                <p:oleObj name="Формула" r:id="rId5" imgW="1879600" imgH="6477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8938" y="2143124"/>
                        <a:ext cx="3110273" cy="107156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2714625" y="3286125"/>
          <a:ext cx="3278188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8" name="Формула" r:id="rId7" imgW="2476500" imgH="431800" progId="Equation.3">
                  <p:embed/>
                </p:oleObj>
              </mc:Choice>
              <mc:Fallback>
                <p:oleObj name="Формула" r:id="rId7" imgW="2476500" imgH="4318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4625" y="3286125"/>
                        <a:ext cx="3278188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71384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3200" smtClean="0"/>
              <a:t>Пример односторонней функции функции</a:t>
            </a:r>
          </a:p>
        </p:txBody>
      </p:sp>
      <p:sp>
        <p:nvSpPr>
          <p:cNvPr id="25603" name="Rectangle 5"/>
          <p:cNvSpPr>
            <a:spLocks noChangeArrowheads="1"/>
          </p:cNvSpPr>
          <p:nvPr/>
        </p:nvSpPr>
        <p:spPr bwMode="auto">
          <a:xfrm>
            <a:off x="827088" y="1125538"/>
            <a:ext cx="7632700" cy="4154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400"/>
              <a:t>Пусть </a:t>
            </a:r>
            <a:r>
              <a:rPr lang="en-US" altLang="ru-RU" sz="2400"/>
              <a:t>p</a:t>
            </a:r>
            <a:r>
              <a:rPr lang="ru-RU" altLang="ru-RU" sz="2400"/>
              <a:t>=7, </a:t>
            </a:r>
            <a:r>
              <a:rPr lang="en-US" altLang="ru-RU" sz="2400"/>
              <a:t>a</a:t>
            </a:r>
            <a:r>
              <a:rPr lang="ru-RU" altLang="ru-RU" sz="2400"/>
              <a:t>=3.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400"/>
              <a:t>Проверим, что </a:t>
            </a:r>
            <a:r>
              <a:rPr lang="en-US" altLang="ru-RU" sz="2400"/>
              <a:t> </a:t>
            </a:r>
            <a:r>
              <a:rPr lang="ru-RU" altLang="ru-RU" sz="2400"/>
              <a:t> </a:t>
            </a:r>
            <a:r>
              <a:rPr lang="en-US" altLang="ru-RU" sz="2400"/>
              <a:t>a </a:t>
            </a:r>
            <a:r>
              <a:rPr lang="ru-RU" altLang="ru-RU" sz="2400"/>
              <a:t>примитивный элемент -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400"/>
              <a:t> </a:t>
            </a:r>
            <a:r>
              <a:rPr lang="en-US" altLang="ru-RU" sz="2400"/>
              <a:t>a</a:t>
            </a:r>
            <a:r>
              <a:rPr lang="ru-RU" altLang="ru-RU" sz="2400" baseline="30000"/>
              <a:t>1</a:t>
            </a:r>
            <a:r>
              <a:rPr lang="ru-RU" altLang="ru-RU" sz="2400"/>
              <a:t> </a:t>
            </a:r>
            <a:r>
              <a:rPr lang="en-US" altLang="ru-RU" sz="2400"/>
              <a:t>=</a:t>
            </a:r>
            <a:r>
              <a:rPr lang="ru-RU" altLang="ru-RU" sz="2400"/>
              <a:t>3</a:t>
            </a:r>
            <a:r>
              <a:rPr lang="en-US" altLang="ru-RU" sz="2400"/>
              <a:t>(mod7)</a:t>
            </a:r>
            <a:r>
              <a:rPr lang="ru-RU" altLang="ru-RU" sz="2400"/>
              <a:t>, </a:t>
            </a:r>
            <a:r>
              <a:rPr lang="en-US" altLang="ru-RU" sz="2400"/>
              <a:t>a</a:t>
            </a:r>
            <a:r>
              <a:rPr lang="en-US" altLang="ru-RU" sz="2400" baseline="30000"/>
              <a:t>2</a:t>
            </a:r>
            <a:r>
              <a:rPr lang="ru-RU" altLang="ru-RU" sz="2400" baseline="30000"/>
              <a:t> </a:t>
            </a:r>
            <a:r>
              <a:rPr lang="en-US" altLang="ru-RU" sz="2400"/>
              <a:t>=2</a:t>
            </a:r>
            <a:r>
              <a:rPr lang="ru-RU" altLang="ru-RU" sz="2400"/>
              <a:t>(</a:t>
            </a:r>
            <a:r>
              <a:rPr lang="en-US" altLang="ru-RU" sz="2400"/>
              <a:t>mod7)</a:t>
            </a:r>
            <a:r>
              <a:rPr lang="ru-RU" altLang="ru-RU" sz="2400"/>
              <a:t>,</a:t>
            </a:r>
            <a:r>
              <a:rPr lang="en-US" altLang="ru-RU" sz="2400"/>
              <a:t> a</a:t>
            </a:r>
            <a:r>
              <a:rPr lang="en-US" altLang="ru-RU" sz="2400" baseline="30000"/>
              <a:t>3</a:t>
            </a:r>
            <a:r>
              <a:rPr lang="ru-RU" altLang="ru-RU" sz="2400"/>
              <a:t> </a:t>
            </a:r>
            <a:r>
              <a:rPr lang="en-US" altLang="ru-RU" sz="2400"/>
              <a:t>=6</a:t>
            </a:r>
            <a:r>
              <a:rPr lang="ru-RU" altLang="ru-RU" sz="2400"/>
              <a:t>(</a:t>
            </a:r>
            <a:r>
              <a:rPr lang="en-US" altLang="ru-RU" sz="2400"/>
              <a:t>mod7)</a:t>
            </a:r>
            <a:r>
              <a:rPr lang="ru-RU" altLang="ru-RU" sz="2400"/>
              <a:t>,</a:t>
            </a:r>
            <a:r>
              <a:rPr lang="en-US" altLang="ru-RU" sz="2400"/>
              <a:t> a</a:t>
            </a:r>
            <a:r>
              <a:rPr lang="en-US" altLang="ru-RU" sz="2400" baseline="30000"/>
              <a:t>4</a:t>
            </a:r>
            <a:r>
              <a:rPr lang="ru-RU" altLang="ru-RU" sz="2400"/>
              <a:t> </a:t>
            </a:r>
            <a:r>
              <a:rPr lang="en-US" altLang="ru-RU" sz="2400"/>
              <a:t>=4</a:t>
            </a:r>
            <a:r>
              <a:rPr lang="ru-RU" altLang="ru-RU" sz="2400"/>
              <a:t>(</a:t>
            </a:r>
            <a:r>
              <a:rPr lang="en-US" altLang="ru-RU" sz="2400"/>
              <a:t>mod7)</a:t>
            </a:r>
            <a:r>
              <a:rPr lang="ru-RU" altLang="ru-RU" sz="2400"/>
              <a:t>,</a:t>
            </a:r>
            <a:r>
              <a:rPr lang="en-US" altLang="ru-RU" sz="2400"/>
              <a:t> a</a:t>
            </a:r>
            <a:r>
              <a:rPr lang="en-US" altLang="ru-RU" sz="2400" baseline="30000"/>
              <a:t>5</a:t>
            </a:r>
            <a:r>
              <a:rPr lang="ru-RU" altLang="ru-RU" sz="2400"/>
              <a:t> </a:t>
            </a:r>
            <a:r>
              <a:rPr lang="en-US" altLang="ru-RU" sz="2400"/>
              <a:t>=5</a:t>
            </a:r>
            <a:r>
              <a:rPr lang="ru-RU" altLang="ru-RU" sz="2400"/>
              <a:t>(</a:t>
            </a:r>
            <a:r>
              <a:rPr lang="en-US" altLang="ru-RU" sz="2400"/>
              <a:t>mod7)</a:t>
            </a:r>
            <a:r>
              <a:rPr lang="ru-RU" altLang="ru-RU" sz="2400"/>
              <a:t>,</a:t>
            </a:r>
            <a:r>
              <a:rPr lang="en-US" altLang="ru-RU" sz="2400"/>
              <a:t> a</a:t>
            </a:r>
            <a:r>
              <a:rPr lang="en-US" altLang="ru-RU" sz="2400" baseline="30000"/>
              <a:t>6</a:t>
            </a:r>
            <a:r>
              <a:rPr lang="ru-RU" altLang="ru-RU" sz="2400"/>
              <a:t> </a:t>
            </a:r>
            <a:r>
              <a:rPr lang="en-US" altLang="ru-RU" sz="2400"/>
              <a:t>=1</a:t>
            </a:r>
            <a:r>
              <a:rPr lang="ru-RU" altLang="ru-RU" sz="2400"/>
              <a:t>(</a:t>
            </a:r>
            <a:r>
              <a:rPr lang="en-US" altLang="ru-RU" sz="2400"/>
              <a:t>mod7).</a:t>
            </a:r>
            <a:endParaRPr lang="ru-RU" altLang="ru-RU" sz="2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400"/>
              <a:t>Если </a:t>
            </a:r>
            <a:r>
              <a:rPr lang="en-US" altLang="ru-RU" sz="2400"/>
              <a:t>x</a:t>
            </a:r>
            <a:r>
              <a:rPr lang="ru-RU" altLang="ru-RU" sz="2400"/>
              <a:t>=4, то </a:t>
            </a:r>
            <a:r>
              <a:rPr lang="en-US" altLang="ru-RU" sz="2400"/>
              <a:t>y=</a:t>
            </a:r>
            <a:r>
              <a:rPr lang="ru-RU" altLang="ru-RU" sz="2400"/>
              <a:t>34</a:t>
            </a:r>
            <a:r>
              <a:rPr lang="en-US" altLang="ru-RU" sz="2400"/>
              <a:t>(mod</a:t>
            </a:r>
            <a:r>
              <a:rPr lang="ru-RU" altLang="ru-RU" sz="2400"/>
              <a:t>7</a:t>
            </a:r>
            <a:r>
              <a:rPr lang="en-US" altLang="ru-RU" sz="2400"/>
              <a:t>)</a:t>
            </a:r>
            <a:r>
              <a:rPr lang="ru-RU" altLang="ru-RU" sz="2400"/>
              <a:t>=4.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2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400"/>
              <a:t>    Сложность нахождения функции возведения в степень</a:t>
            </a:r>
            <a:r>
              <a:rPr lang="en-US" altLang="ru-RU" sz="2400"/>
              <a:t> N</a:t>
            </a:r>
            <a:r>
              <a:rPr lang="ru-RU" altLang="ru-RU" sz="2400" baseline="-25000"/>
              <a:t>в</a:t>
            </a:r>
            <a:r>
              <a:rPr lang="en-US" altLang="ru-RU" sz="2400"/>
              <a:t>=O(2logp)</a:t>
            </a:r>
            <a:r>
              <a:rPr lang="ru-RU" altLang="ru-RU" sz="2400"/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400"/>
              <a:t>Обратная функция  </a:t>
            </a:r>
            <a:r>
              <a:rPr lang="en-US" altLang="ru-RU" sz="2400"/>
              <a:t>x=log</a:t>
            </a:r>
            <a:r>
              <a:rPr lang="en-US" altLang="ru-RU" sz="2400" baseline="-25000"/>
              <a:t>a</a:t>
            </a:r>
            <a:r>
              <a:rPr lang="en-US" altLang="ru-RU" sz="2400"/>
              <a:t>y</a:t>
            </a:r>
            <a:r>
              <a:rPr lang="ru-RU" altLang="ru-RU" sz="2400"/>
              <a:t>  (функция дискретного логарифмирования) трудно</a:t>
            </a:r>
            <a:r>
              <a:rPr lang="en-US" altLang="ru-RU" sz="2400"/>
              <a:t> </a:t>
            </a:r>
            <a:r>
              <a:rPr lang="ru-RU" altLang="ru-RU" sz="2400"/>
              <a:t>вычислима.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400"/>
              <a:t>Если </a:t>
            </a:r>
            <a:r>
              <a:rPr lang="en-US" altLang="ru-RU" sz="2400"/>
              <a:t>p</a:t>
            </a:r>
            <a:r>
              <a:rPr lang="ru-RU" altLang="ru-RU" sz="2400"/>
              <a:t> - сильно простое число, то </a:t>
            </a:r>
            <a:r>
              <a:rPr lang="en-US" altLang="ru-RU" sz="2400"/>
              <a:t>N</a:t>
            </a:r>
            <a:r>
              <a:rPr lang="ru-RU" altLang="ru-RU" sz="2400" baseline="-25000"/>
              <a:t>лог</a:t>
            </a:r>
            <a:r>
              <a:rPr lang="en-US" altLang="ru-RU" sz="2400"/>
              <a:t>=O((p)</a:t>
            </a:r>
            <a:r>
              <a:rPr lang="en-US" altLang="ru-RU" sz="2400" baseline="30000"/>
              <a:t>1/2</a:t>
            </a:r>
            <a:r>
              <a:rPr lang="en-US" altLang="ru-RU" sz="2400"/>
              <a:t>)</a:t>
            </a:r>
            <a:r>
              <a:rPr lang="ru-RU" altLang="ru-RU" sz="240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977862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70" name="Содержимое 2"/>
          <p:cNvSpPr>
            <a:spLocks noGrp="1"/>
          </p:cNvSpPr>
          <p:nvPr>
            <p:ph idx="1"/>
          </p:nvPr>
        </p:nvSpPr>
        <p:spPr>
          <a:xfrm>
            <a:off x="357188" y="428625"/>
            <a:ext cx="8229600" cy="5786438"/>
          </a:xfrm>
        </p:spPr>
        <p:txBody>
          <a:bodyPr/>
          <a:lstStyle/>
          <a:p>
            <a:pPr>
              <a:buFont typeface="Arial" pitchFamily="34" charset="0"/>
              <a:buNone/>
            </a:pP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Обращение элементов в модульной арифметике</a:t>
            </a:r>
            <a:r>
              <a:rPr lang="ru-RU" altLang="ru-RU" sz="20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Пусть 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, тогда </a:t>
            </a:r>
            <a:r>
              <a:rPr lang="ru-RU" altLang="ru-RU" sz="2000" i="1" dirty="0" smtClean="0">
                <a:latin typeface="Times New Roman" pitchFamily="18" charset="0"/>
                <a:cs typeface="Times New Roman" pitchFamily="18" charset="0"/>
              </a:rPr>
              <a:t>обратным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к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называется 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, которое удовлетворяет уравнению</a:t>
            </a:r>
          </a:p>
          <a:p>
            <a:pPr>
              <a:buFont typeface="Arial" pitchFamily="34" charset="0"/>
              <a:buNone/>
            </a:pP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		   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		    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(2.4)</a:t>
            </a:r>
          </a:p>
          <a:p>
            <a:pPr>
              <a:buFont typeface="Arial" pitchFamily="34" charset="0"/>
              <a:buNone/>
            </a:pP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 	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Введем для обратного элемента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обозначение 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pPr>
              <a:buFont typeface="Arial" pitchFamily="34" charset="0"/>
              <a:buNone/>
            </a:pP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Оказывается, что обратные элементы существуют не для всех чисел при заданном модуле.</a:t>
            </a:r>
          </a:p>
          <a:p>
            <a:pPr>
              <a:buFont typeface="Arial" pitchFamily="34" charset="0"/>
              <a:buNone/>
            </a:pPr>
            <a:r>
              <a:rPr lang="en-US" altLang="ru-RU" sz="20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Утверждение 2.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Элемент  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     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имеет обратный элемент  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   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тогда и только тогда, когда </a:t>
            </a:r>
            <a:r>
              <a:rPr lang="en-US" altLang="ru-RU" sz="2000" dirty="0" err="1" smtClean="0">
                <a:latin typeface="Times New Roman" pitchFamily="18" charset="0"/>
                <a:cs typeface="Times New Roman" pitchFamily="18" charset="0"/>
              </a:rPr>
              <a:t>gcd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ru-RU" sz="2000" dirty="0" err="1" smtClean="0">
                <a:latin typeface="Times New Roman" pitchFamily="18" charset="0"/>
                <a:cs typeface="Times New Roman" pitchFamily="18" charset="0"/>
              </a:rPr>
              <a:t>a,m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Arial" pitchFamily="34" charset="0"/>
              <a:buNone/>
            </a:pPr>
            <a:r>
              <a:rPr lang="en-US" altLang="ru-RU" sz="2000" b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Font typeface="Arial" pitchFamily="34" charset="0"/>
              <a:buNone/>
            </a:pPr>
            <a:r>
              <a:rPr lang="en-US" altLang="ru-RU" sz="20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Доказательство.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Предположим противное, т. е. 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d = </a:t>
            </a:r>
            <a:r>
              <a:rPr lang="en-US" altLang="ru-RU" sz="2000" dirty="0" err="1" smtClean="0">
                <a:latin typeface="Times New Roman" pitchFamily="18" charset="0"/>
                <a:cs typeface="Times New Roman" pitchFamily="18" charset="0"/>
              </a:rPr>
              <a:t>gcd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ru-RU" sz="2000" dirty="0" err="1" smtClean="0">
                <a:latin typeface="Times New Roman" pitchFamily="18" charset="0"/>
                <a:cs typeface="Times New Roman" pitchFamily="18" charset="0"/>
              </a:rPr>
              <a:t>a,m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) &gt;1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. Тогда покажем, что решение уравнения (2.4) не существует ни для одного целого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>
              <a:buFont typeface="Arial" pitchFamily="34" charset="0"/>
              <a:buNone/>
            </a:pP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Действительно, если все же существует 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, то это означает, что 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ax -1 = </a:t>
            </a:r>
            <a:r>
              <a:rPr lang="en-US" altLang="ru-RU" sz="2000" dirty="0" err="1" smtClean="0">
                <a:latin typeface="Times New Roman" pitchFamily="18" charset="0"/>
                <a:cs typeface="Times New Roman" pitchFamily="18" charset="0"/>
              </a:rPr>
              <a:t>mt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. Так как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делит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должно делить и «1», что невозможно при 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d &gt; 1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5362" name="Object 2"/>
          <p:cNvGraphicFramePr>
            <a:graphicFrameLocks noChangeAspect="1"/>
          </p:cNvGraphicFramePr>
          <p:nvPr/>
        </p:nvGraphicFramePr>
        <p:xfrm>
          <a:off x="1571625" y="785813"/>
          <a:ext cx="617538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66" name="Формула" r:id="rId3" imgW="444307" imgH="228501" progId="Equation.3">
                  <p:embed/>
                </p:oleObj>
              </mc:Choice>
              <mc:Fallback>
                <p:oleObj name="Формула" r:id="rId3" imgW="444307" imgH="228501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1625" y="785813"/>
                        <a:ext cx="617538" cy="35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3" name="Object 3"/>
          <p:cNvGraphicFramePr>
            <a:graphicFrameLocks noChangeAspect="1"/>
          </p:cNvGraphicFramePr>
          <p:nvPr/>
        </p:nvGraphicFramePr>
        <p:xfrm>
          <a:off x="6072188" y="785813"/>
          <a:ext cx="571500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67" name="Формула" r:id="rId5" imgW="444307" imgH="228501" progId="Equation.3">
                  <p:embed/>
                </p:oleObj>
              </mc:Choice>
              <mc:Fallback>
                <p:oleObj name="Формула" r:id="rId5" imgW="444307" imgH="228501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2188" y="785813"/>
                        <a:ext cx="571500" cy="366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3992716" y="1340768"/>
          <a:ext cx="2865284" cy="3737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68" name="Формула" r:id="rId7" imgW="977476" imgH="177723" progId="Equation.3">
                  <p:embed/>
                </p:oleObj>
              </mc:Choice>
              <mc:Fallback>
                <p:oleObj name="Формула" r:id="rId7" imgW="977476" imgH="177723" progId="Equation.3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2716" y="1340768"/>
                        <a:ext cx="2865284" cy="3737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4353356"/>
              </p:ext>
            </p:extLst>
          </p:nvPr>
        </p:nvGraphicFramePr>
        <p:xfrm>
          <a:off x="5868144" y="1844824"/>
          <a:ext cx="1285875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69" name="Формула" r:id="rId9" imgW="914400" imgH="203200" progId="Equation.3">
                  <p:embed/>
                </p:oleObj>
              </mc:Choice>
              <mc:Fallback>
                <p:oleObj name="Формула" r:id="rId9" imgW="914400" imgH="203200" progId="Equation.3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8144" y="1844824"/>
                        <a:ext cx="1285875" cy="28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4927723"/>
              </p:ext>
            </p:extLst>
          </p:nvPr>
        </p:nvGraphicFramePr>
        <p:xfrm>
          <a:off x="3635896" y="2852936"/>
          <a:ext cx="640655" cy="3298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70" name="Формула" r:id="rId11" imgW="444307" imgH="228501" progId="Equation.3">
                  <p:embed/>
                </p:oleObj>
              </mc:Choice>
              <mc:Fallback>
                <p:oleObj name="Формула" r:id="rId11" imgW="444307" imgH="228501" progId="Equation.3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896" y="2852936"/>
                        <a:ext cx="640655" cy="3298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8"/>
          <p:cNvGraphicFramePr>
            <a:graphicFrameLocks noChangeAspect="1"/>
          </p:cNvGraphicFramePr>
          <p:nvPr/>
        </p:nvGraphicFramePr>
        <p:xfrm>
          <a:off x="7286625" y="2891442"/>
          <a:ext cx="885775" cy="2629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71" name="Формула" r:id="rId13" imgW="685800" imgH="203200" progId="Equation.3">
                  <p:embed/>
                </p:oleObj>
              </mc:Choice>
              <mc:Fallback>
                <p:oleObj name="Формула" r:id="rId13" imgW="685800" imgH="203200" progId="Equation.3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6625" y="2891442"/>
                        <a:ext cx="885775" cy="26292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9"/>
          <p:cNvGraphicFramePr>
            <a:graphicFrameLocks noChangeAspect="1"/>
          </p:cNvGraphicFramePr>
          <p:nvPr/>
        </p:nvGraphicFramePr>
        <p:xfrm>
          <a:off x="1571625" y="4500563"/>
          <a:ext cx="693738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72" name="Формула" r:id="rId15" imgW="444307" imgH="228501" progId="Equation.3">
                  <p:embed/>
                </p:oleObj>
              </mc:Choice>
              <mc:Fallback>
                <p:oleObj name="Формула" r:id="rId15" imgW="444307" imgH="228501" progId="Equation.3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1625" y="4500563"/>
                        <a:ext cx="693738" cy="35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9" name="Object 10"/>
          <p:cNvGraphicFramePr>
            <a:graphicFrameLocks noChangeAspect="1"/>
          </p:cNvGraphicFramePr>
          <p:nvPr/>
        </p:nvGraphicFramePr>
        <p:xfrm>
          <a:off x="5214938" y="4786313"/>
          <a:ext cx="1571625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73" name="Формула" r:id="rId17" imgW="914400" imgH="203200" progId="Equation.3">
                  <p:embed/>
                </p:oleObj>
              </mc:Choice>
              <mc:Fallback>
                <p:oleObj name="Формула" r:id="rId17" imgW="914400" imgH="203200" progId="Equation.3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4938" y="4786313"/>
                        <a:ext cx="1571625" cy="34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5207755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2" name="Содержимое 2"/>
          <p:cNvSpPr>
            <a:spLocks noGrp="1"/>
          </p:cNvSpPr>
          <p:nvPr>
            <p:ph idx="1"/>
          </p:nvPr>
        </p:nvSpPr>
        <p:spPr>
          <a:xfrm>
            <a:off x="457200" y="285750"/>
            <a:ext cx="8229600" cy="6357938"/>
          </a:xfrm>
        </p:spPr>
        <p:txBody>
          <a:bodyPr/>
          <a:lstStyle/>
          <a:p>
            <a:pPr>
              <a:buFont typeface="Arial" pitchFamily="34" charset="0"/>
              <a:buNone/>
            </a:pP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Предположим теперь, что </a:t>
            </a:r>
            <a:r>
              <a:rPr lang="en-US" altLang="ru-RU" sz="2000" dirty="0" err="1" smtClean="0">
                <a:latin typeface="Times New Roman" pitchFamily="18" charset="0"/>
                <a:cs typeface="Times New Roman" pitchFamily="18" charset="0"/>
              </a:rPr>
              <a:t>gcd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ru-RU" sz="2000" dirty="0" err="1" smtClean="0">
                <a:latin typeface="Times New Roman" pitchFamily="18" charset="0"/>
                <a:cs typeface="Times New Roman" pitchFamily="18" charset="0"/>
              </a:rPr>
              <a:t>a,m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) = 1.</a:t>
            </a:r>
          </a:p>
          <a:p>
            <a:pPr>
              <a:buFont typeface="Arial" pitchFamily="34" charset="0"/>
              <a:buNone/>
            </a:pP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Тогда согласно утверждению 2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существуют такие целые числа 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, что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. Покажем, что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	  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. Действительно, , 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где ,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 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но тогда</a:t>
            </a:r>
          </a:p>
          <a:p>
            <a:pPr>
              <a:buFont typeface="Arial" pitchFamily="34" charset="0"/>
              <a:buNone/>
            </a:pPr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Таким образом, в случае выполнения необходимого условия 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>
              <a:buFont typeface="Arial" pitchFamily="34" charset="0"/>
              <a:buNone/>
            </a:pP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ru-RU" sz="2000" dirty="0" err="1" smtClean="0">
                <a:latin typeface="Times New Roman" pitchFamily="18" charset="0"/>
                <a:cs typeface="Times New Roman" pitchFamily="18" charset="0"/>
              </a:rPr>
              <a:t>gcd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 (a, m) = 1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) обратный элемент существует, и он может быть найден при помощи алгоритма для нахождения чисел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(со сложностью 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O(log</a:t>
            </a:r>
            <a:r>
              <a:rPr lang="en-US" altLang="ru-RU" sz="20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 a)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>
              <a:buFont typeface="Arial" pitchFamily="34" charset="0"/>
              <a:buNone/>
            </a:pPr>
            <a:r>
              <a:rPr lang="en-US" altLang="ru-RU" sz="20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Пример 9.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Можно проверить самостоятельно, что справедливо выражение 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160</a:t>
            </a:r>
            <a:r>
              <a:rPr lang="en-US" altLang="ru-RU" sz="2000" baseline="30000" dirty="0" smtClean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 mod841 = 205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. Очевидно, что если модуль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 m = p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 (простое число), то для любого элемента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 существует обратный элемент, так как всегда </a:t>
            </a:r>
            <a:r>
              <a:rPr lang="en-US" altLang="ru-RU" sz="2000" dirty="0" err="1" smtClean="0">
                <a:latin typeface="Times New Roman" pitchFamily="18" charset="0"/>
                <a:cs typeface="Times New Roman" pitchFamily="18" charset="0"/>
              </a:rPr>
              <a:t>gcd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(a, p) = 1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В этом случае говорят, что это множество образует конечное поле (см. часть </a:t>
            </a:r>
            <a:r>
              <a:rPr lang="en-US" altLang="ru-RU" sz="2000" b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>
              <a:buFont typeface="Arial" pitchFamily="34" charset="0"/>
              <a:buNone/>
            </a:pP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Легко видеть, что деление двух чисел по модулю заданного числа выполняется следующим образом: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a:b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mod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a ∙ b</a:t>
            </a:r>
            <a:r>
              <a:rPr lang="en-US" altLang="ru-RU" sz="2000" i="1" baseline="30000" dirty="0" smtClean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mod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m.</a:t>
            </a:r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Таким образом, если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простое число, то для всех чисел из множества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2000" dirty="0" err="1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altLang="ru-RU" sz="2000" baseline="-25000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существует полный набор действий, т. е. сложение, вычитание, умножение и деление.</a:t>
            </a:r>
          </a:p>
          <a:p>
            <a:pPr>
              <a:buFont typeface="Arial" pitchFamily="34" charset="0"/>
              <a:buNone/>
            </a:pPr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1643063" y="1000125"/>
          <a:ext cx="1608137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4" name="Формула" r:id="rId3" imgW="875920" imgH="177723" progId="Equation.3">
                  <p:embed/>
                </p:oleObj>
              </mc:Choice>
              <mc:Fallback>
                <p:oleObj name="Формула" r:id="rId3" imgW="875920" imgH="177723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3063" y="1000125"/>
                        <a:ext cx="1608137" cy="28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5072063" y="1000125"/>
          <a:ext cx="1357312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5" name="Формула" r:id="rId5" imgW="914400" imgH="203200" progId="Equation.3">
                  <p:embed/>
                </p:oleObj>
              </mc:Choice>
              <mc:Fallback>
                <p:oleObj name="Формула" r:id="rId5" imgW="914400" imgH="20320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2063" y="1000125"/>
                        <a:ext cx="1357312" cy="301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857250" y="1357313"/>
          <a:ext cx="1408113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6" name="Формула" r:id="rId7" imgW="875920" imgH="177723" progId="Equation.3">
                  <p:embed/>
                </p:oleObj>
              </mc:Choice>
              <mc:Fallback>
                <p:oleObj name="Формула" r:id="rId7" imgW="875920" imgH="177723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250" y="1357313"/>
                        <a:ext cx="1408113" cy="28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2928938" y="1357313"/>
          <a:ext cx="500062" cy="258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7" name="Формула" r:id="rId9" imgW="342603" imgH="177646" progId="Equation.3">
                  <p:embed/>
                </p:oleObj>
              </mc:Choice>
              <mc:Fallback>
                <p:oleObj name="Формула" r:id="rId9" imgW="342603" imgH="177646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8938" y="1357313"/>
                        <a:ext cx="500062" cy="258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2214563" y="1643063"/>
          <a:ext cx="4610100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8" name="Формула" r:id="rId11" imgW="2895600" imgH="241300" progId="Equation.3">
                  <p:embed/>
                </p:oleObj>
              </mc:Choice>
              <mc:Fallback>
                <p:oleObj name="Формула" r:id="rId11" imgW="2895600" imgH="24130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4563" y="1643063"/>
                        <a:ext cx="4610100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1" name="Object 7"/>
          <p:cNvGraphicFramePr>
            <a:graphicFrameLocks noChangeAspect="1"/>
          </p:cNvGraphicFramePr>
          <p:nvPr/>
        </p:nvGraphicFramePr>
        <p:xfrm>
          <a:off x="5429250" y="4000500"/>
          <a:ext cx="639763" cy="32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9" name="Формула" r:id="rId13" imgW="444307" imgH="228501" progId="Equation.3">
                  <p:embed/>
                </p:oleObj>
              </mc:Choice>
              <mc:Fallback>
                <p:oleObj name="Формула" r:id="rId13" imgW="444307" imgH="228501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9250" y="4000500"/>
                        <a:ext cx="639763" cy="328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1283419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5" name="Содержимое 2"/>
          <p:cNvSpPr>
            <a:spLocks noGrp="1"/>
          </p:cNvSpPr>
          <p:nvPr>
            <p:ph idx="1"/>
          </p:nvPr>
        </p:nvSpPr>
        <p:spPr>
          <a:xfrm>
            <a:off x="457200" y="428625"/>
            <a:ext cx="8229600" cy="6072188"/>
          </a:xfrm>
        </p:spPr>
        <p:txBody>
          <a:bodyPr/>
          <a:lstStyle/>
          <a:p>
            <a:pPr algn="ctr">
              <a:buFont typeface="Arial" pitchFamily="34" charset="0"/>
              <a:buNone/>
            </a:pPr>
            <a:r>
              <a:rPr lang="en-US" altLang="ru-RU" sz="2400" b="1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altLang="ru-RU" sz="2400" b="1" smtClean="0">
                <a:latin typeface="Times New Roman" pitchFamily="18" charset="0"/>
                <a:cs typeface="Times New Roman" pitchFamily="18" charset="0"/>
              </a:rPr>
              <a:t>Возведение в степень по модулю</a:t>
            </a:r>
            <a:endParaRPr lang="ru-RU" altLang="ru-RU" sz="2400" b="1" i="1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ru-RU" altLang="ru-RU" sz="200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r>
              <a:rPr lang="en-US" altLang="ru-RU" sz="200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Эта операция определяется следующим образом: с = </a:t>
            </a:r>
            <a:r>
              <a:rPr lang="en-US" altLang="ru-RU" sz="200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altLang="ru-RU" sz="2000" baseline="3000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altLang="ru-RU" sz="2000" smtClean="0">
                <a:latin typeface="Times New Roman" pitchFamily="18" charset="0"/>
                <a:cs typeface="Times New Roman" pitchFamily="18" charset="0"/>
              </a:rPr>
              <a:t> mod n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ru-RU" sz="2000" smtClean="0">
                <a:latin typeface="Times New Roman" pitchFamily="18" charset="0"/>
                <a:cs typeface="Times New Roman" pitchFamily="18" charset="0"/>
              </a:rPr>
              <a:t>  		  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altLang="ru-RU" sz="200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200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. Простейший способ выполнения возведения в степень состоит в выполнении последовательных умножений: </a:t>
            </a:r>
            <a:endParaRPr lang="en-US" altLang="ru-RU" sz="200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r>
              <a:rPr lang="en-US" altLang="ru-RU" sz="2000" smtClean="0">
                <a:latin typeface="Times New Roman" pitchFamily="18" charset="0"/>
                <a:cs typeface="Times New Roman" pitchFamily="18" charset="0"/>
              </a:rPr>
              <a:t>	 			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. Однако если </a:t>
            </a:r>
            <a:r>
              <a:rPr lang="en-US" altLang="ru-RU" sz="2000" i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 достаточно велико, то данный </a:t>
            </a:r>
            <a:endParaRPr lang="en-US" altLang="ru-RU" sz="200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en-US" altLang="ru-RU" sz="200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r>
              <a:rPr lang="en-US" altLang="ru-RU" sz="200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способ не эффективен.</a:t>
            </a:r>
          </a:p>
          <a:p>
            <a:pPr>
              <a:buFont typeface="Arial" pitchFamily="34" charset="0"/>
              <a:buNone/>
            </a:pPr>
            <a:r>
              <a:rPr lang="en-US" altLang="ru-RU" sz="2000" b="1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altLang="ru-RU" sz="200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r>
              <a:rPr lang="en-US" altLang="ru-RU" sz="2000" b="1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b="1" smtClean="0">
                <a:latin typeface="Times New Roman" pitchFamily="18" charset="0"/>
                <a:cs typeface="Times New Roman" pitchFamily="18" charset="0"/>
              </a:rPr>
              <a:t>Быстрый способ возведения в степень.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 Представим </a:t>
            </a:r>
            <a:r>
              <a:rPr lang="en-US" altLang="ru-RU" sz="2000" i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 в двоичной форме: </a:t>
            </a:r>
            <a:r>
              <a:rPr lang="en-US" altLang="ru-RU" sz="2000" smtClean="0">
                <a:latin typeface="Times New Roman" pitchFamily="18" charset="0"/>
                <a:cs typeface="Times New Roman" pitchFamily="18" charset="0"/>
              </a:rPr>
              <a:t>				     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, где </a:t>
            </a:r>
            <a:r>
              <a:rPr lang="en-US" altLang="ru-RU" sz="200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altLang="ru-RU" sz="2000" baseline="-25000" smtClean="0">
                <a:latin typeface="Times New Roman" pitchFamily="18" charset="0"/>
                <a:cs typeface="Times New Roman" pitchFamily="18" charset="0"/>
              </a:rPr>
              <a:t>i  </a:t>
            </a:r>
            <a:r>
              <a:rPr lang="en-US" altLang="ru-RU" sz="2000" smtClean="0">
                <a:latin typeface="Times New Roman" pitchFamily="18" charset="0"/>
                <a:cs typeface="Times New Roman" pitchFamily="18" charset="0"/>
              </a:rPr>
              <a:t> = 0,1 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ru-RU" sz="2000" i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 – количество двоичных разрядов в представлении </a:t>
            </a:r>
            <a:r>
              <a:rPr lang="en-US" altLang="ru-RU" sz="2000" i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. Тогда</a:t>
            </a:r>
          </a:p>
          <a:p>
            <a:pPr>
              <a:buFont typeface="Arial" pitchFamily="34" charset="0"/>
              <a:buNone/>
            </a:pPr>
            <a:r>
              <a:rPr lang="en-US" altLang="ru-RU" sz="200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>
              <a:buFont typeface="Arial" pitchFamily="34" charset="0"/>
              <a:buNone/>
            </a:pPr>
            <a:r>
              <a:rPr lang="en-US" altLang="ru-RU" sz="200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ru-RU" altLang="ru-RU" sz="200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r>
              <a:rPr lang="en-US" altLang="ru-RU" sz="200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Откуда следует, что данный метод требует вычисления произведения, состоящего из </a:t>
            </a:r>
            <a:r>
              <a:rPr lang="en-US" altLang="ru-RU" sz="2000" i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 сомножителей, где каждый сомножитель представляет собой степени квадрата </a:t>
            </a:r>
            <a:r>
              <a:rPr lang="en-US" altLang="ru-RU" sz="2000" i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Arial" pitchFamily="34" charset="0"/>
              <a:buNone/>
            </a:pPr>
            <a:endParaRPr lang="ru-RU" altLang="ru-RU" sz="200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928688" y="1543050"/>
          <a:ext cx="500062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4" name="Формула" r:id="rId3" imgW="444307" imgH="228501" progId="Equation.3">
                  <p:embed/>
                </p:oleObj>
              </mc:Choice>
              <mc:Fallback>
                <p:oleObj name="Формула" r:id="rId3" imgW="444307" imgH="228501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688" y="1543050"/>
                        <a:ext cx="500062" cy="31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1785938" y="1571625"/>
          <a:ext cx="500062" cy="249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5" name="Формула" r:id="rId5" imgW="355138" imgH="177569" progId="Equation.3">
                  <p:embed/>
                </p:oleObj>
              </mc:Choice>
              <mc:Fallback>
                <p:oleObj name="Формула" r:id="rId5" imgW="355138" imgH="177569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5938" y="1571625"/>
                        <a:ext cx="500062" cy="249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1000125" y="2214563"/>
          <a:ext cx="2143125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6" name="Формула" r:id="rId7" imgW="1269449" imgH="380835" progId="Equation.3">
                  <p:embed/>
                </p:oleObj>
              </mc:Choice>
              <mc:Fallback>
                <p:oleObj name="Формула" r:id="rId7" imgW="1269449" imgH="380835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125" y="2214563"/>
                        <a:ext cx="2143125" cy="642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1857375" y="4000500"/>
          <a:ext cx="3497263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7" name="Формула" r:id="rId9" imgW="2362200" imgH="241300" progId="Equation.3">
                  <p:embed/>
                </p:oleObj>
              </mc:Choice>
              <mc:Fallback>
                <p:oleObj name="Формула" r:id="rId9" imgW="2362200" imgH="24130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7375" y="4000500"/>
                        <a:ext cx="3497263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6"/>
          <p:cNvGraphicFramePr>
            <a:graphicFrameLocks noChangeAspect="1"/>
          </p:cNvGraphicFramePr>
          <p:nvPr/>
        </p:nvGraphicFramePr>
        <p:xfrm>
          <a:off x="2214563" y="4643438"/>
          <a:ext cx="4683125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8" name="Формула" r:id="rId11" imgW="2997200" imgH="457200" progId="Equation.3">
                  <p:embed/>
                </p:oleObj>
              </mc:Choice>
              <mc:Fallback>
                <p:oleObj name="Формула" r:id="rId11" imgW="2997200" imgH="45720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4563" y="4643438"/>
                        <a:ext cx="4683125" cy="714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786350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Содержимое 2"/>
          <p:cNvSpPr>
            <a:spLocks noGrp="1"/>
          </p:cNvSpPr>
          <p:nvPr>
            <p:ph idx="1"/>
          </p:nvPr>
        </p:nvSpPr>
        <p:spPr>
          <a:xfrm>
            <a:off x="457200" y="500063"/>
            <a:ext cx="8229600" cy="5626100"/>
          </a:xfrm>
        </p:spPr>
        <p:txBody>
          <a:bodyPr/>
          <a:lstStyle/>
          <a:p>
            <a:pPr>
              <a:buFont typeface="Arial" pitchFamily="34" charset="0"/>
              <a:buNone/>
            </a:pPr>
            <a:r>
              <a:rPr lang="en-US" altLang="ru-RU" sz="200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В случае выполнения такого </a:t>
            </a:r>
            <a:r>
              <a:rPr lang="ru-RU" altLang="ru-RU" sz="2000" i="1" smtClean="0">
                <a:latin typeface="Times New Roman" pitchFamily="18" charset="0"/>
                <a:cs typeface="Times New Roman" pitchFamily="18" charset="0"/>
              </a:rPr>
              <a:t>быстрого возведения в степень 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оценка сложности (в числе битовых операций) может быть выражена как</a:t>
            </a:r>
          </a:p>
          <a:p>
            <a:pPr>
              <a:buFont typeface="Arial" pitchFamily="34" charset="0"/>
              <a:buNone/>
            </a:pPr>
            <a:endParaRPr lang="ru-RU" altLang="ru-RU" sz="200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Font typeface="Arial" pitchFamily="34" charset="0"/>
              <a:buNone/>
            </a:pPr>
            <a:endParaRPr lang="en-US" altLang="ru-RU" sz="200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r>
              <a:rPr lang="en-US" altLang="ru-RU" sz="200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Таким образом, можно полагать, что даже для весьма больших показателей степени (т. е. для </a:t>
            </a:r>
            <a:r>
              <a:rPr lang="en-US" altLang="ru-RU" sz="2000" i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, имеющих большое количество разрядов) абсолютно точное возведение числа в степень по модулю вполне возможно на обычном ПК.</a:t>
            </a:r>
          </a:p>
          <a:p>
            <a:pPr>
              <a:buFont typeface="Arial" pitchFamily="34" charset="0"/>
              <a:buNone/>
            </a:pPr>
            <a:endParaRPr lang="ru-RU" altLang="ru-RU" sz="2000" smtClean="0"/>
          </a:p>
        </p:txBody>
      </p:sp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3357563" y="1357313"/>
          <a:ext cx="1928812" cy="922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6" name="Формула" r:id="rId3" imgW="1168400" imgH="558800" progId="Equation.3">
                  <p:embed/>
                </p:oleObj>
              </mc:Choice>
              <mc:Fallback>
                <p:oleObj name="Формула" r:id="rId3" imgW="1168400" imgH="5588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7563" y="1357313"/>
                        <a:ext cx="1928812" cy="922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4217893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Содержимое 2"/>
          <p:cNvSpPr>
            <a:spLocks noGrp="1"/>
          </p:cNvSpPr>
          <p:nvPr>
            <p:ph idx="1"/>
          </p:nvPr>
        </p:nvSpPr>
        <p:spPr>
          <a:xfrm>
            <a:off x="500063" y="1357313"/>
            <a:ext cx="8229600" cy="457200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i="1" dirty="0" smtClean="0">
                <a:latin typeface="Times New Roman" pitchFamily="18" charset="0"/>
                <a:cs typeface="Times New Roman" pitchFamily="18" charset="0"/>
              </a:rPr>
              <a:t>Если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altLang="ru-RU" sz="2000" i="1" dirty="0" smtClean="0">
                <a:latin typeface="Times New Roman" pitchFamily="18" charset="0"/>
                <a:cs typeface="Times New Roman" pitchFamily="18" charset="0"/>
              </a:rPr>
              <a:t> – простое число и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altLang="ru-RU" sz="2000" i="1" dirty="0" smtClean="0">
                <a:latin typeface="Times New Roman" pitchFamily="18" charset="0"/>
                <a:cs typeface="Times New Roman" pitchFamily="18" charset="0"/>
              </a:rPr>
              <a:t> не делит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altLang="ru-RU" sz="2000" i="1" dirty="0" smtClean="0">
                <a:latin typeface="Times New Roman" pitchFamily="18" charset="0"/>
                <a:cs typeface="Times New Roman" pitchFamily="18" charset="0"/>
              </a:rPr>
              <a:t>, то</a:t>
            </a:r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r>
              <a:rPr lang="en-US" altLang="ru-RU" sz="20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Доказательство.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Заметим, что </a:t>
            </a:r>
            <a:r>
              <a:rPr lang="ru-RU" altLang="ru-RU" sz="2000" i="1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, a, 2a, … , (p – 1)a</a:t>
            </a:r>
            <a:r>
              <a:rPr lang="ru-RU" altLang="ru-RU" sz="2000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различны по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Font typeface="Arial" pitchFamily="34" charset="0"/>
              <a:buNone/>
            </a:pP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mod p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. В противном случае, если предположить, что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	       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, при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, то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ru-RU" sz="2000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 – j)a =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mod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 и поэтому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altLang="ru-RU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i="1" dirty="0" smtClean="0">
                <a:latin typeface="Times New Roman" pitchFamily="18" charset="0"/>
                <a:cs typeface="Times New Roman" pitchFamily="18" charset="0"/>
              </a:rPr>
              <a:t>делит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ru-RU" sz="2000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 - j)a</a:t>
            </a:r>
            <a:r>
              <a:rPr lang="ru-RU" alt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. Но поскольку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не делит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и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2000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, j &lt; p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, то сделано неверное предположение, и</a:t>
            </a: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тогда числа </a:t>
            </a:r>
            <a:r>
              <a:rPr lang="ru-RU" altLang="ru-RU" sz="2000" i="1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, a, 2a, … , (p – 1)a</a:t>
            </a:r>
            <a:r>
              <a:rPr lang="ru-RU" alt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составляют всего лишь перестановку чисел 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1, 2, … , p - 1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. Следовательно, справедливы следующие равенства:</a:t>
            </a:r>
          </a:p>
          <a:p>
            <a:pPr>
              <a:buFont typeface="Arial" pitchFamily="34" charset="0"/>
              <a:buNone/>
            </a:pP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Font typeface="Arial" pitchFamily="34" charset="0"/>
              <a:buNone/>
            </a:pPr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Отсюда следует, что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Сокращая обе стороны тождества на (</a:t>
            </a:r>
            <a:r>
              <a:rPr lang="en-US" altLang="ru-RU" sz="2000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-1)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!</a:t>
            </a:r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получаем :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 a</a:t>
            </a:r>
            <a:r>
              <a:rPr lang="en-US" altLang="ru-RU" sz="2000" baseline="300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altLang="ru-RU" sz="2000" i="1" baseline="30000" dirty="0" smtClean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 -1</a:t>
            </a:r>
            <a:r>
              <a:rPr lang="ru-RU" alt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altLang="ru-RU" sz="2000" i="1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mod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 p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>
              <a:buFont typeface="Arial" pitchFamily="34" charset="0"/>
              <a:buNone/>
            </a:pPr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1255929"/>
              </p:ext>
            </p:extLst>
          </p:nvPr>
        </p:nvGraphicFramePr>
        <p:xfrm>
          <a:off x="5436096" y="1340768"/>
          <a:ext cx="1341437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0" name="Формула" r:id="rId4" imgW="901309" imgH="228501" progId="Equation.3">
                  <p:embed/>
                </p:oleObj>
              </mc:Choice>
              <mc:Fallback>
                <p:oleObj name="Формула" r:id="rId4" imgW="901309" imgH="228501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6" y="1340768"/>
                        <a:ext cx="1341437" cy="35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3497175"/>
              </p:ext>
            </p:extLst>
          </p:nvPr>
        </p:nvGraphicFramePr>
        <p:xfrm>
          <a:off x="6660232" y="2060848"/>
          <a:ext cx="1731962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1" name="Формула" r:id="rId6" imgW="1066337" imgH="203112" progId="Equation.3">
                  <p:embed/>
                </p:oleObj>
              </mc:Choice>
              <mc:Fallback>
                <p:oleObj name="Формула" r:id="rId6" imgW="1066337" imgH="203112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0232" y="2060848"/>
                        <a:ext cx="1731962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7661035"/>
              </p:ext>
            </p:extLst>
          </p:nvPr>
        </p:nvGraphicFramePr>
        <p:xfrm>
          <a:off x="1475656" y="2348880"/>
          <a:ext cx="454025" cy="261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2" name="Формула" r:id="rId8" imgW="330057" imgH="190417" progId="Equation.3">
                  <p:embed/>
                </p:oleObj>
              </mc:Choice>
              <mc:Fallback>
                <p:oleObj name="Формула" r:id="rId8" imgW="330057" imgH="190417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2348880"/>
                        <a:ext cx="454025" cy="261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1668892"/>
              </p:ext>
            </p:extLst>
          </p:nvPr>
        </p:nvGraphicFramePr>
        <p:xfrm>
          <a:off x="2247900" y="3573016"/>
          <a:ext cx="3752850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3" name="Equation" r:id="rId10" imgW="2286000" imgH="482400" progId="Equation.DSMT4">
                  <p:embed/>
                </p:oleObj>
              </mc:Choice>
              <mc:Fallback>
                <p:oleObj name="Equation" r:id="rId10" imgW="2286000" imgH="482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900" y="3573016"/>
                        <a:ext cx="3752850" cy="784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1" name="Rectangle 6"/>
          <p:cNvSpPr>
            <a:spLocks noChangeArrowheads="1"/>
          </p:cNvSpPr>
          <p:nvPr/>
        </p:nvSpPr>
        <p:spPr bwMode="auto">
          <a:xfrm>
            <a:off x="2428875" y="357188"/>
            <a:ext cx="357187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52352" bIns="38088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altLang="ru-RU" sz="2400" b="1">
                <a:latin typeface="Times New Roman" pitchFamily="18" charset="0"/>
              </a:rPr>
              <a:t>Малая теорема Ферма</a:t>
            </a:r>
            <a:endParaRPr lang="ru-RU" altLang="ru-RU" sz="2400" b="1" i="1">
              <a:latin typeface="Times New Roman" pitchFamily="18" charset="0"/>
            </a:endParaRPr>
          </a:p>
          <a:p>
            <a:pPr eaLnBrk="0" hangingPunct="0"/>
            <a:endParaRPr lang="ru-RU" altLang="ru-RU">
              <a:latin typeface="Arial" pitchFamily="34" charset="0"/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9237563"/>
              </p:ext>
            </p:extLst>
          </p:nvPr>
        </p:nvGraphicFramePr>
        <p:xfrm>
          <a:off x="2987824" y="4437112"/>
          <a:ext cx="3343334" cy="3980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4" name="Equation" r:id="rId12" imgW="2133360" imgH="253800" progId="Equation.DSMT4">
                  <p:embed/>
                </p:oleObj>
              </mc:Choice>
              <mc:Fallback>
                <p:oleObj name="Equation" r:id="rId12" imgW="213336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987824" y="4437112"/>
                        <a:ext cx="3343334" cy="3980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7935842"/>
              </p:ext>
            </p:extLst>
          </p:nvPr>
        </p:nvGraphicFramePr>
        <p:xfrm>
          <a:off x="4114800" y="24638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5" name="Equation" r:id="rId14" imgW="914400" imgH="198720" progId="Equation.DSMT4">
                  <p:embed/>
                </p:oleObj>
              </mc:Choice>
              <mc:Fallback>
                <p:oleObj name="Equation" r:id="rId14" imgW="914400" imgH="198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114800" y="2463800"/>
                        <a:ext cx="914400" cy="198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4696634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7" name="Содержимое 2"/>
          <p:cNvSpPr>
            <a:spLocks noGrp="1"/>
          </p:cNvSpPr>
          <p:nvPr>
            <p:ph idx="1"/>
          </p:nvPr>
        </p:nvSpPr>
        <p:spPr>
          <a:xfrm>
            <a:off x="428625" y="428625"/>
            <a:ext cx="8229600" cy="6215063"/>
          </a:xfrm>
        </p:spPr>
        <p:txBody>
          <a:bodyPr/>
          <a:lstStyle/>
          <a:p>
            <a:pPr algn="ctr">
              <a:buFont typeface="Arial" pitchFamily="34" charset="0"/>
              <a:buNone/>
            </a:pPr>
            <a:r>
              <a:rPr lang="ru-RU" altLang="ru-RU" sz="2400" b="1" smtClean="0"/>
              <a:t>Теорема Эйлера (обобщение теоремы Ферма)</a:t>
            </a:r>
            <a:endParaRPr lang="ru-RU" altLang="ru-RU" sz="2400" b="1" i="1" smtClean="0"/>
          </a:p>
          <a:p>
            <a:pPr>
              <a:buFont typeface="Times New Roman" pitchFamily="18" charset="0"/>
              <a:buChar char="‪"/>
            </a:pPr>
            <a:endParaRPr lang="en-US" altLang="ru-RU" sz="2000" i="1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Times New Roman" pitchFamily="18" charset="0"/>
              <a:buChar char="‪"/>
            </a:pPr>
            <a:r>
              <a:rPr lang="ru-RU" altLang="ru-RU" sz="2000" i="1" smtClean="0">
                <a:latin typeface="Times New Roman" pitchFamily="18" charset="0"/>
                <a:cs typeface="Times New Roman" pitchFamily="18" charset="0"/>
              </a:rPr>
              <a:t>Если</a:t>
            </a:r>
            <a:r>
              <a:rPr lang="en-US" altLang="ru-RU" sz="2000" i="1" smtClean="0">
                <a:latin typeface="Times New Roman" pitchFamily="18" charset="0"/>
                <a:cs typeface="Times New Roman" pitchFamily="18" charset="0"/>
              </a:rPr>
              <a:t> gcd(a,m) = 1</a:t>
            </a:r>
            <a:r>
              <a:rPr lang="ru-RU" altLang="ru-RU" sz="2000" i="1" smtClean="0">
                <a:latin typeface="Times New Roman" pitchFamily="18" charset="0"/>
                <a:cs typeface="Times New Roman" pitchFamily="18" charset="0"/>
              </a:rPr>
              <a:t> , то</a:t>
            </a:r>
            <a:r>
              <a:rPr lang="en-US" altLang="ru-RU" sz="2000" i="1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altLang="ru-RU" sz="2000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2000" i="1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altLang="ru-RU" sz="2000" i="1" smtClean="0">
                <a:latin typeface="Times New Roman" pitchFamily="18" charset="0"/>
                <a:cs typeface="Times New Roman" pitchFamily="18" charset="0"/>
              </a:rPr>
              <a:t>, где  </a:t>
            </a:r>
            <a:r>
              <a:rPr lang="en-US" altLang="ru-RU" sz="2000" i="1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altLang="ru-RU" sz="2000" i="1" smtClean="0">
                <a:latin typeface="Times New Roman" pitchFamily="18" charset="0"/>
                <a:cs typeface="Times New Roman" pitchFamily="18" charset="0"/>
              </a:rPr>
              <a:t>– функция Эйлера 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[1].</a:t>
            </a:r>
          </a:p>
          <a:p>
            <a:pPr>
              <a:buFont typeface="Times New Roman" pitchFamily="18" charset="0"/>
              <a:buChar char="‪"/>
            </a:pPr>
            <a:r>
              <a:rPr lang="en-US" altLang="ru-RU" sz="200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altLang="ru-RU" sz="200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Times New Roman" pitchFamily="18" charset="0"/>
              <a:buChar char="‪"/>
            </a:pP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Теорема Ферма – это частный случай теоремы Эйлера. Действительно, если</a:t>
            </a:r>
            <a:r>
              <a:rPr lang="en-US" altLang="ru-RU" sz="2000" smtClean="0">
                <a:latin typeface="Times New Roman" pitchFamily="18" charset="0"/>
                <a:cs typeface="Times New Roman" pitchFamily="18" charset="0"/>
              </a:rPr>
              <a:t> m = p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  – простое число, то по теореме Эйлера  </a:t>
            </a:r>
            <a:r>
              <a:rPr lang="en-US" altLang="ru-RU" sz="2000" smtClean="0">
                <a:latin typeface="Times New Roman" pitchFamily="18" charset="0"/>
                <a:cs typeface="Times New Roman" pitchFamily="18" charset="0"/>
              </a:rPr>
              <a:t>	           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что и дает утверждение теоремы Ферма: </a:t>
            </a:r>
            <a:r>
              <a:rPr lang="en-US" altLang="ru-RU" sz="200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ru-RU" sz="2000" baseline="3000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altLang="ru-RU" sz="2000" i="1" baseline="30000" smtClean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ru-RU" altLang="ru-RU" sz="2000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2000" i="1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altLang="ru-RU" sz="200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ru-RU" sz="2000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2000" smtClean="0">
                <a:latin typeface="Times New Roman" pitchFamily="18" charset="0"/>
                <a:cs typeface="Times New Roman" pitchFamily="18" charset="0"/>
              </a:rPr>
              <a:t>mod</a:t>
            </a:r>
            <a:r>
              <a:rPr lang="en-US" altLang="ru-RU" sz="2000" i="1" smtClean="0">
                <a:latin typeface="Times New Roman" pitchFamily="18" charset="0"/>
                <a:cs typeface="Times New Roman" pitchFamily="18" charset="0"/>
              </a:rPr>
              <a:t> p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Arial" pitchFamily="34" charset="0"/>
              <a:buNone/>
            </a:pPr>
            <a:r>
              <a:rPr lang="en-US" altLang="ru-RU" sz="2000" b="1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b="1" smtClean="0">
                <a:latin typeface="Times New Roman" pitchFamily="18" charset="0"/>
                <a:cs typeface="Times New Roman" pitchFamily="18" charset="0"/>
              </a:rPr>
              <a:t>Свойство мультипликативности функции Эйлера</a:t>
            </a:r>
            <a:endParaRPr lang="ru-RU" altLang="ru-RU" sz="2000" b="1" i="1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Times New Roman" pitchFamily="18" charset="0"/>
              <a:buChar char="‪"/>
            </a:pPr>
            <a:r>
              <a:rPr lang="en-US" altLang="ru-RU" sz="2000" i="1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altLang="ru-RU" sz="2000" i="1" smtClean="0">
                <a:latin typeface="Times New Roman" pitchFamily="18" charset="0"/>
                <a:cs typeface="Times New Roman" pitchFamily="18" charset="0"/>
              </a:rPr>
              <a:t>Если ,</a:t>
            </a:r>
            <a:r>
              <a:rPr lang="en-US" altLang="ru-RU" sz="2000" i="1" smtClean="0">
                <a:latin typeface="Times New Roman" pitchFamily="18" charset="0"/>
                <a:cs typeface="Times New Roman" pitchFamily="18" charset="0"/>
              </a:rPr>
              <a:t> gcd(m,n)= 1</a:t>
            </a:r>
            <a:r>
              <a:rPr lang="ru-RU" altLang="ru-RU" sz="2000" i="1" smtClean="0">
                <a:latin typeface="Times New Roman" pitchFamily="18" charset="0"/>
                <a:cs typeface="Times New Roman" pitchFamily="18" charset="0"/>
              </a:rPr>
              <a:t> то</a:t>
            </a:r>
            <a:r>
              <a:rPr lang="en-US" altLang="ru-RU" sz="2000" i="1" smtClean="0">
                <a:latin typeface="Times New Roman" pitchFamily="18" charset="0"/>
                <a:cs typeface="Times New Roman" pitchFamily="18" charset="0"/>
              </a:rPr>
              <a:t>     		</a:t>
            </a:r>
            <a:r>
              <a:rPr lang="ru-RU" altLang="ru-RU" sz="2000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2000" i="1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altLang="ru-RU" sz="2000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[1, 2].</a:t>
            </a:r>
          </a:p>
          <a:p>
            <a:pPr>
              <a:buFont typeface="Times New Roman" pitchFamily="18" charset="0"/>
              <a:buChar char="‪"/>
            </a:pPr>
            <a:r>
              <a:rPr lang="en-US" altLang="ru-RU" sz="200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Так как целое число </a:t>
            </a:r>
            <a:r>
              <a:rPr lang="en-US" altLang="ru-RU" sz="2000" i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 может быть представлено однозначно в виде степеней простых чисел, т. е.:</a:t>
            </a:r>
            <a:r>
              <a:rPr lang="en-US" altLang="ru-RU" sz="2000" smtClean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  (где </a:t>
            </a:r>
            <a:r>
              <a:rPr lang="en-US" altLang="ru-RU" sz="200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altLang="ru-RU" sz="2000" baseline="-2500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ru-RU" sz="2000" smtClean="0">
                <a:latin typeface="Times New Roman" pitchFamily="18" charset="0"/>
                <a:cs typeface="Times New Roman" pitchFamily="18" charset="0"/>
              </a:rPr>
              <a:t> , p</a:t>
            </a:r>
            <a:r>
              <a:rPr lang="en-US" altLang="ru-RU" sz="2000" baseline="-25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sz="2000" smtClean="0">
                <a:latin typeface="Times New Roman" pitchFamily="18" charset="0"/>
                <a:cs typeface="Times New Roman" pitchFamily="18" charset="0"/>
              </a:rPr>
              <a:t> , …, p</a:t>
            </a:r>
            <a:r>
              <a:rPr lang="en-US" altLang="ru-RU" sz="2000" baseline="-2500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 – простые числа; </a:t>
            </a:r>
            <a:r>
              <a:rPr lang="en-US" altLang="ru-RU" sz="200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altLang="ru-RU" sz="2000" baseline="-2500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ru-RU" sz="2000" smtClean="0">
                <a:latin typeface="Times New Roman" pitchFamily="18" charset="0"/>
                <a:cs typeface="Times New Roman" pitchFamily="18" charset="0"/>
              </a:rPr>
              <a:t> , n</a:t>
            </a:r>
            <a:r>
              <a:rPr lang="en-US" altLang="ru-RU" sz="2000" baseline="-25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sz="2000" smtClean="0">
                <a:latin typeface="Times New Roman" pitchFamily="18" charset="0"/>
                <a:cs typeface="Times New Roman" pitchFamily="18" charset="0"/>
              </a:rPr>
              <a:t> , … , n</a:t>
            </a:r>
            <a:r>
              <a:rPr lang="en-US" altLang="ru-RU" sz="2000" baseline="-2500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 – целые числа), из свойства мультипликативности и из того, что</a:t>
            </a:r>
          </a:p>
          <a:p>
            <a:pPr>
              <a:buFont typeface="Times New Roman" pitchFamily="18" charset="0"/>
              <a:buChar char="‪"/>
            </a:pPr>
            <a:endParaRPr lang="en-US" altLang="ru-RU" sz="200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Times New Roman" pitchFamily="18" charset="0"/>
              <a:buChar char="‪"/>
            </a:pP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(это нетрудно проверить), следует</a:t>
            </a:r>
          </a:p>
          <a:p>
            <a:pPr>
              <a:buFont typeface="Times New Roman" pitchFamily="18" charset="0"/>
              <a:buChar char="‪"/>
            </a:pP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altLang="ru-RU" sz="2000" smtClean="0">
                <a:latin typeface="Times New Roman" pitchFamily="18" charset="0"/>
                <a:cs typeface="Times New Roman" pitchFamily="18" charset="0"/>
              </a:rPr>
              <a:t>							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(2.5)</a:t>
            </a:r>
          </a:p>
          <a:p>
            <a:endParaRPr lang="ru-RU" altLang="ru-RU" sz="2000" smtClean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2214563" y="5786438"/>
          <a:ext cx="4973637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2" name="Формула" r:id="rId4" imgW="3733800" imgH="482600" progId="Equation.3">
                  <p:embed/>
                </p:oleObj>
              </mc:Choice>
              <mc:Fallback>
                <p:oleObj name="Формула" r:id="rId4" imgW="3733800" imgH="4826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4563" y="5786438"/>
                        <a:ext cx="4973637" cy="642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5037438"/>
              </p:ext>
            </p:extLst>
          </p:nvPr>
        </p:nvGraphicFramePr>
        <p:xfrm>
          <a:off x="4716016" y="4725144"/>
          <a:ext cx="2160240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3" name="Формула" r:id="rId6" imgW="1206500" imgH="482600" progId="Equation.3">
                  <p:embed/>
                </p:oleObj>
              </mc:Choice>
              <mc:Fallback>
                <p:oleObj name="Формула" r:id="rId6" imgW="1206500" imgH="4826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4725144"/>
                        <a:ext cx="2160240" cy="8640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4143375" y="4000500"/>
          <a:ext cx="1830388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4" name="Формула" r:id="rId8" imgW="1231366" imgH="228501" progId="Equation.3">
                  <p:embed/>
                </p:oleObj>
              </mc:Choice>
              <mc:Fallback>
                <p:oleObj name="Формула" r:id="rId8" imgW="1231366" imgH="228501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3375" y="4000500"/>
                        <a:ext cx="1830388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3357563" y="3357563"/>
          <a:ext cx="1933575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5" name="Формула" r:id="rId10" imgW="1294838" imgH="215806" progId="Equation.3">
                  <p:embed/>
                </p:oleObj>
              </mc:Choice>
              <mc:Fallback>
                <p:oleObj name="Формула" r:id="rId10" imgW="1294838" imgH="215806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7563" y="3357563"/>
                        <a:ext cx="1933575" cy="322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3357563" y="1285875"/>
          <a:ext cx="1374775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6" name="Формула" r:id="rId12" imgW="977476" imgH="203112" progId="Equation.3">
                  <p:embed/>
                </p:oleObj>
              </mc:Choice>
              <mc:Fallback>
                <p:oleObj name="Формула" r:id="rId12" imgW="977476" imgH="203112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7563" y="1285875"/>
                        <a:ext cx="1374775" cy="28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5286375" y="1285875"/>
          <a:ext cx="500063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7" name="Формула" r:id="rId14" imgW="342603" imgH="215713" progId="Equation.3">
                  <p:embed/>
                </p:oleObj>
              </mc:Choice>
              <mc:Fallback>
                <p:oleObj name="Формула" r:id="rId14" imgW="342603" imgH="215713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75" y="1285875"/>
                        <a:ext cx="500063" cy="31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857250" y="2643188"/>
          <a:ext cx="1143000" cy="303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8" name="Формула" r:id="rId16" imgW="812447" imgH="215806" progId="Equation.3">
                  <p:embed/>
                </p:oleObj>
              </mc:Choice>
              <mc:Fallback>
                <p:oleObj name="Формула" r:id="rId16" imgW="812447" imgH="215806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250" y="2643188"/>
                        <a:ext cx="1143000" cy="303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5323339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25"/>
            <a:ext cx="8229600" cy="5697538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buFont typeface="Times New Roman" pitchFamily="18" charset="0"/>
              <a:buChar char="‬"/>
            </a:pPr>
            <a:r>
              <a:rPr lang="ru-RU" altLang="ru-RU" sz="1800" b="1" dirty="0" smtClean="0">
                <a:latin typeface="Times New Roman" pitchFamily="18" charset="0"/>
                <a:cs typeface="Times New Roman" pitchFamily="18" charset="0"/>
              </a:rPr>
              <a:t>Утверждение </a:t>
            </a:r>
            <a:r>
              <a:rPr lang="en-US" altLang="ru-RU" sz="18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altLang="ru-RU" sz="1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altLang="ru-RU" sz="1800" dirty="0" smtClean="0">
                <a:latin typeface="Times New Roman" pitchFamily="18" charset="0"/>
                <a:cs typeface="Times New Roman" pitchFamily="18" charset="0"/>
              </a:rPr>
              <a:t>(Полезное для ускорения вычисления степени по модулю.)</a:t>
            </a:r>
            <a:r>
              <a:rPr lang="ru-RU" altLang="ru-RU" sz="1800" i="1" dirty="0" smtClean="0">
                <a:latin typeface="Times New Roman" pitchFamily="18" charset="0"/>
                <a:cs typeface="Times New Roman" pitchFamily="18" charset="0"/>
              </a:rPr>
              <a:t> Если </a:t>
            </a:r>
            <a:r>
              <a:rPr lang="en-US" altLang="ru-RU" sz="1800" i="1" dirty="0" err="1" smtClean="0">
                <a:latin typeface="Times New Roman" pitchFamily="18" charset="0"/>
                <a:cs typeface="Times New Roman" pitchFamily="18" charset="0"/>
              </a:rPr>
              <a:t>gcd</a:t>
            </a:r>
            <a:r>
              <a:rPr lang="ru-RU" altLang="ru-RU" sz="18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ru-RU" sz="1800" i="1" dirty="0" smtClean="0">
                <a:latin typeface="Times New Roman" pitchFamily="18" charset="0"/>
                <a:cs typeface="Times New Roman" pitchFamily="18" charset="0"/>
              </a:rPr>
              <a:t>a, m</a:t>
            </a:r>
            <a:r>
              <a:rPr lang="ru-RU" altLang="ru-RU" sz="1800" i="1" dirty="0" smtClean="0">
                <a:latin typeface="Times New Roman" pitchFamily="18" charset="0"/>
                <a:cs typeface="Times New Roman" pitchFamily="18" charset="0"/>
              </a:rPr>
              <a:t>) = 1,</a:t>
            </a:r>
            <a:r>
              <a:rPr lang="en-US" altLang="ru-RU" sz="1800" i="1" dirty="0" smtClean="0">
                <a:latin typeface="Times New Roman" pitchFamily="18" charset="0"/>
                <a:cs typeface="Times New Roman" pitchFamily="18" charset="0"/>
              </a:rPr>
              <a:t> 		</a:t>
            </a:r>
            <a:r>
              <a:rPr lang="ru-RU" altLang="ru-RU" sz="1800" i="1" dirty="0" smtClean="0">
                <a:latin typeface="Times New Roman" pitchFamily="18" charset="0"/>
                <a:cs typeface="Times New Roman" pitchFamily="18" charset="0"/>
              </a:rPr>
              <a:t> ,</a:t>
            </a:r>
            <a:r>
              <a:rPr lang="ru-RU" altLang="ru-RU" sz="1800" dirty="0" smtClean="0">
                <a:latin typeface="Times New Roman" pitchFamily="18" charset="0"/>
                <a:cs typeface="Times New Roman" pitchFamily="18" charset="0"/>
              </a:rPr>
              <a:t> то</a:t>
            </a:r>
            <a:r>
              <a:rPr lang="en-US" altLang="ru-RU" sz="1800" i="1" dirty="0" smtClean="0">
                <a:latin typeface="Times New Roman" pitchFamily="18" charset="0"/>
                <a:cs typeface="Times New Roman" pitchFamily="18" charset="0"/>
              </a:rPr>
              <a:t>	     </a:t>
            </a:r>
            <a:r>
              <a:rPr lang="ru-RU" altLang="ru-RU" sz="1800" i="1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altLang="ru-RU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1800" i="1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altLang="ru-RU" sz="1800" dirty="0" smtClean="0">
                <a:latin typeface="Times New Roman" pitchFamily="18" charset="0"/>
                <a:cs typeface="Times New Roman" pitchFamily="18" charset="0"/>
              </a:rPr>
              <a:t>[3].</a:t>
            </a:r>
          </a:p>
          <a:p>
            <a:pPr>
              <a:spcBef>
                <a:spcPts val="600"/>
              </a:spcBef>
              <a:buFont typeface="Times New Roman" pitchFamily="18" charset="0"/>
              <a:buChar char="‬"/>
            </a:pPr>
            <a:r>
              <a:rPr lang="en-US" altLang="ru-RU" sz="18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alt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  <a:buFont typeface="Times New Roman" pitchFamily="18" charset="0"/>
              <a:buChar char="‬"/>
            </a:pPr>
            <a:r>
              <a:rPr lang="ru-RU" altLang="ru-RU" sz="1800" b="1" dirty="0" smtClean="0">
                <a:latin typeface="Times New Roman" pitchFamily="18" charset="0"/>
                <a:cs typeface="Times New Roman" pitchFamily="18" charset="0"/>
              </a:rPr>
              <a:t>Утверждение </a:t>
            </a:r>
            <a:r>
              <a:rPr lang="en-US" altLang="ru-RU" sz="18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altLang="ru-RU" sz="1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altLang="ru-RU" sz="1800" dirty="0" smtClean="0">
                <a:latin typeface="Times New Roman" pitchFamily="18" charset="0"/>
                <a:cs typeface="Times New Roman" pitchFamily="18" charset="0"/>
              </a:rPr>
              <a:t>(Полезное для анализа стойкости криптосистем с открытым ключом.) </a:t>
            </a:r>
            <a:r>
              <a:rPr lang="ru-RU" altLang="ru-RU" sz="1800" i="1" dirty="0" smtClean="0">
                <a:latin typeface="Times New Roman" pitchFamily="18" charset="0"/>
                <a:cs typeface="Times New Roman" pitchFamily="18" charset="0"/>
              </a:rPr>
              <a:t>Пусть</a:t>
            </a:r>
            <a:r>
              <a:rPr lang="en-US" altLang="ru-RU" sz="1800" i="1" dirty="0" smtClean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ru-RU" altLang="ru-RU" sz="1800" i="1" dirty="0" smtClean="0">
                <a:latin typeface="Times New Roman" pitchFamily="18" charset="0"/>
                <a:cs typeface="Times New Roman" pitchFamily="18" charset="0"/>
              </a:rPr>
              <a:t> , где  </a:t>
            </a:r>
            <a:r>
              <a:rPr lang="en-US" altLang="ru-RU" sz="1800" i="1" dirty="0" smtClean="0">
                <a:latin typeface="Times New Roman" pitchFamily="18" charset="0"/>
                <a:cs typeface="Times New Roman" pitchFamily="18" charset="0"/>
              </a:rPr>
              <a:t>	      </a:t>
            </a:r>
            <a:r>
              <a:rPr lang="ru-RU" altLang="ru-RU" sz="1800" i="1" dirty="0" smtClean="0">
                <a:latin typeface="Times New Roman" pitchFamily="18" charset="0"/>
                <a:cs typeface="Times New Roman" pitchFamily="18" charset="0"/>
              </a:rPr>
              <a:t>– простые числа. Тогда числа </a:t>
            </a:r>
            <a:r>
              <a:rPr lang="en-US" altLang="ru-RU" sz="18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altLang="ru-RU" sz="1800" i="1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altLang="ru-RU" sz="1800" i="1" dirty="0" smtClean="0">
                <a:latin typeface="Times New Roman" pitchFamily="18" charset="0"/>
                <a:cs typeface="Times New Roman" pitchFamily="18" charset="0"/>
              </a:rPr>
              <a:t>q </a:t>
            </a:r>
            <a:r>
              <a:rPr lang="ru-RU" altLang="ru-RU" sz="1800" i="1" dirty="0" smtClean="0">
                <a:latin typeface="Times New Roman" pitchFamily="18" charset="0"/>
                <a:cs typeface="Times New Roman" pitchFamily="18" charset="0"/>
              </a:rPr>
              <a:t>можно найти, если известно </a:t>
            </a:r>
            <a:r>
              <a:rPr lang="en-US" altLang="ru-RU" sz="18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altLang="ru-RU" sz="1800" i="1" dirty="0" smtClean="0">
                <a:latin typeface="Times New Roman" pitchFamily="18" charset="0"/>
                <a:cs typeface="Times New Roman" pitchFamily="18" charset="0"/>
              </a:rPr>
              <a:t> и</a:t>
            </a:r>
            <a:r>
              <a:rPr lang="ru-RU" alt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Font typeface="Times New Roman" pitchFamily="18" charset="0"/>
              <a:buChar char="‬"/>
            </a:pPr>
            <a:r>
              <a:rPr lang="en-US" altLang="ru-RU" sz="18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alt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Times New Roman" pitchFamily="18" charset="0"/>
              <a:buChar char="‬"/>
            </a:pPr>
            <a:r>
              <a:rPr lang="ru-RU" altLang="ru-RU" sz="1800" b="1" dirty="0" smtClean="0">
                <a:latin typeface="Times New Roman" pitchFamily="18" charset="0"/>
                <a:cs typeface="Times New Roman" pitchFamily="18" charset="0"/>
              </a:rPr>
              <a:t>Доказательство. </a:t>
            </a:r>
            <a:r>
              <a:rPr lang="ru-RU" altLang="ru-RU" sz="1800" dirty="0" smtClean="0">
                <a:latin typeface="Times New Roman" pitchFamily="18" charset="0"/>
                <a:cs typeface="Times New Roman" pitchFamily="18" charset="0"/>
              </a:rPr>
              <a:t>Будем рассматривать </a:t>
            </a:r>
            <a:r>
              <a:rPr lang="en-US" altLang="ru-RU" sz="18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alt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ru-RU" sz="18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ru-RU" altLang="ru-RU" sz="1800" dirty="0" smtClean="0">
                <a:latin typeface="Times New Roman" pitchFamily="18" charset="0"/>
                <a:cs typeface="Times New Roman" pitchFamily="18" charset="0"/>
              </a:rPr>
              <a:t> как пару неизвестных целых чисел, для которых задано их произведение</a:t>
            </a:r>
            <a:r>
              <a:rPr lang="en-US" altLang="ru-RU" sz="1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1800" dirty="0" smtClean="0">
                <a:latin typeface="Times New Roman" pitchFamily="18" charset="0"/>
                <a:cs typeface="Times New Roman" pitchFamily="18" charset="0"/>
              </a:rPr>
              <a:t>  и</a:t>
            </a:r>
            <a:r>
              <a:rPr lang="en-US" alt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1800" dirty="0" smtClean="0">
                <a:latin typeface="Times New Roman" pitchFamily="18" charset="0"/>
                <a:cs typeface="Times New Roman" pitchFamily="18" charset="0"/>
              </a:rPr>
              <a:t>известна сумма, поскольку </a:t>
            </a:r>
            <a:r>
              <a:rPr lang="en-US" altLang="ru-RU" sz="1800" dirty="0" smtClean="0">
                <a:latin typeface="Times New Roman" pitchFamily="18" charset="0"/>
                <a:cs typeface="Times New Roman" pitchFamily="18" charset="0"/>
              </a:rPr>
              <a:t>					</a:t>
            </a:r>
            <a:r>
              <a:rPr lang="ru-RU" altLang="ru-RU" sz="1800" dirty="0" smtClean="0">
                <a:latin typeface="Times New Roman" pitchFamily="18" charset="0"/>
                <a:cs typeface="Times New Roman" pitchFamily="18" charset="0"/>
              </a:rPr>
              <a:t>, где </a:t>
            </a:r>
            <a:r>
              <a:rPr lang="en-US" altLang="ru-RU" sz="18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altLang="ru-RU" sz="18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altLang="ru-RU" sz="1800" dirty="0" smtClean="0">
                <a:latin typeface="Times New Roman" pitchFamily="18" charset="0"/>
                <a:cs typeface="Times New Roman" pitchFamily="18" charset="0"/>
              </a:rPr>
              <a:t>– некоторое целое число.</a:t>
            </a:r>
          </a:p>
          <a:p>
            <a:pPr>
              <a:buFont typeface="Times New Roman" pitchFamily="18" charset="0"/>
              <a:buChar char="‬"/>
            </a:pPr>
            <a:r>
              <a:rPr lang="en-US" altLang="ru-RU" sz="18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alt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Times New Roman" pitchFamily="18" charset="0"/>
              <a:buChar char="‬"/>
            </a:pPr>
            <a:r>
              <a:rPr lang="ru-RU" altLang="ru-RU" sz="1800" dirty="0" smtClean="0">
                <a:latin typeface="Times New Roman" pitchFamily="18" charset="0"/>
                <a:cs typeface="Times New Roman" pitchFamily="18" charset="0"/>
              </a:rPr>
              <a:t>Два числа, сумма которых равна</a:t>
            </a:r>
            <a:r>
              <a:rPr lang="en-US" altLang="ru-RU" sz="1800" dirty="0" smtClean="0">
                <a:latin typeface="Times New Roman" pitchFamily="18" charset="0"/>
                <a:cs typeface="Times New Roman" pitchFamily="18" charset="0"/>
              </a:rPr>
              <a:t> 2b</a:t>
            </a:r>
            <a:r>
              <a:rPr lang="ru-RU" altLang="ru-RU" sz="1800" dirty="0" smtClean="0">
                <a:latin typeface="Times New Roman" pitchFamily="18" charset="0"/>
                <a:cs typeface="Times New Roman" pitchFamily="18" charset="0"/>
              </a:rPr>
              <a:t> , а произведение равно </a:t>
            </a:r>
            <a:r>
              <a:rPr lang="en-US" altLang="ru-RU" sz="18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altLang="ru-RU" sz="1800" dirty="0" smtClean="0">
                <a:latin typeface="Times New Roman" pitchFamily="18" charset="0"/>
                <a:cs typeface="Times New Roman" pitchFamily="18" charset="0"/>
              </a:rPr>
              <a:t>, являются очевидно корнями уравнения  </a:t>
            </a:r>
            <a:r>
              <a:rPr lang="en-US" altLang="ru-RU" sz="1800" dirty="0" smtClean="0">
                <a:latin typeface="Times New Roman" pitchFamily="18" charset="0"/>
                <a:cs typeface="Times New Roman" pitchFamily="18" charset="0"/>
              </a:rPr>
              <a:t>		    </a:t>
            </a:r>
            <a:r>
              <a:rPr lang="ru-RU" altLang="ru-RU" sz="1800" dirty="0" smtClean="0">
                <a:latin typeface="Times New Roman" pitchFamily="18" charset="0"/>
                <a:cs typeface="Times New Roman" pitchFamily="18" charset="0"/>
              </a:rPr>
              <a:t>(теорема Виета). Тогда корни квадратного уравнения и есть необходимые числа </a:t>
            </a:r>
            <a:r>
              <a:rPr lang="en-US" altLang="ru-RU" sz="18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altLang="ru-RU" sz="18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altLang="ru-RU" sz="18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ru-RU" altLang="ru-RU" sz="1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ts val="300"/>
              </a:spcBef>
              <a:buFont typeface="Times New Roman" pitchFamily="18" charset="0"/>
              <a:buChar char="‬"/>
            </a:pPr>
            <a:r>
              <a:rPr lang="ru-RU" alt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Times New Roman" pitchFamily="18" charset="0"/>
              <a:buChar char="‬"/>
            </a:pPr>
            <a:r>
              <a:rPr lang="en-US" altLang="ru-RU" sz="18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alt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Times New Roman" pitchFamily="18" charset="0"/>
              <a:buChar char="‬"/>
            </a:pPr>
            <a:r>
              <a:rPr lang="ru-RU" altLang="ru-RU" sz="1800" dirty="0" smtClean="0">
                <a:latin typeface="Times New Roman" pitchFamily="18" charset="0"/>
                <a:cs typeface="Times New Roman" pitchFamily="18" charset="0"/>
              </a:rPr>
              <a:t>Сложность решения этого уравнения – </a:t>
            </a:r>
          </a:p>
          <a:p>
            <a:pPr>
              <a:lnSpc>
                <a:spcPct val="80000"/>
              </a:lnSpc>
              <a:buFont typeface="Times New Roman" pitchFamily="18" charset="0"/>
              <a:buChar char="‬"/>
            </a:pPr>
            <a:endParaRPr lang="ru-RU" altLang="ru-RU" sz="1800" dirty="0" smtClean="0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2786063" y="785813"/>
          <a:ext cx="1368425" cy="287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00" name="Формула" r:id="rId4" imgW="1028254" imgH="215806" progId="Equation.3">
                  <p:embed/>
                </p:oleObj>
              </mc:Choice>
              <mc:Fallback>
                <p:oleObj name="Формула" r:id="rId4" imgW="1028254" imgH="215806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6063" y="785813"/>
                        <a:ext cx="1368425" cy="287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4714875" y="785813"/>
          <a:ext cx="1922463" cy="274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01" name="Формула" r:id="rId6" imgW="1422400" imgH="203200" progId="Equation.3">
                  <p:embed/>
                </p:oleObj>
              </mc:Choice>
              <mc:Fallback>
                <p:oleObj name="Формула" r:id="rId6" imgW="1422400" imgH="20320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4875" y="785813"/>
                        <a:ext cx="1922463" cy="274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2500313" y="1785938"/>
          <a:ext cx="857250" cy="236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02" name="Формула" r:id="rId8" imgW="545626" imgH="164957" progId="Equation.3">
                  <p:embed/>
                </p:oleObj>
              </mc:Choice>
              <mc:Fallback>
                <p:oleObj name="Формула" r:id="rId8" imgW="545626" imgH="164957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0313" y="1785938"/>
                        <a:ext cx="857250" cy="236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3929063" y="1762125"/>
          <a:ext cx="500062" cy="26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03" name="Формула" r:id="rId10" imgW="317087" imgH="164885" progId="Equation.3">
                  <p:embed/>
                </p:oleObj>
              </mc:Choice>
              <mc:Fallback>
                <p:oleObj name="Формула" r:id="rId10" imgW="317087" imgH="164885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9063" y="1762125"/>
                        <a:ext cx="500062" cy="260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4143375" y="2000250"/>
          <a:ext cx="1690688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04" name="Формула" r:id="rId12" imgW="1269449" imgH="215806" progId="Equation.3">
                  <p:embed/>
                </p:oleObj>
              </mc:Choice>
              <mc:Fallback>
                <p:oleObj name="Формула" r:id="rId12" imgW="1269449" imgH="215806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3375" y="2000250"/>
                        <a:ext cx="1690688" cy="287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5214938" y="3000375"/>
          <a:ext cx="838200" cy="258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05" name="Формула" r:id="rId14" imgW="532937" imgH="164957" progId="Equation.3">
                  <p:embed/>
                </p:oleObj>
              </mc:Choice>
              <mc:Fallback>
                <p:oleObj name="Формула" r:id="rId14" imgW="532937" imgH="164957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4938" y="3000375"/>
                        <a:ext cx="838200" cy="258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2000250" y="3222625"/>
          <a:ext cx="3929063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06" name="Формула" r:id="rId16" imgW="3035300" imgH="215900" progId="Equation.3">
                  <p:embed/>
                </p:oleObj>
              </mc:Choice>
              <mc:Fallback>
                <p:oleObj name="Формула" r:id="rId16" imgW="3035300" imgH="21590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0250" y="3222625"/>
                        <a:ext cx="3929063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3857625" y="4414838"/>
          <a:ext cx="1428750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07" name="Формула" r:id="rId18" imgW="1002865" imgH="203112" progId="Equation.3">
                  <p:embed/>
                </p:oleObj>
              </mc:Choice>
              <mc:Fallback>
                <p:oleObj name="Формула" r:id="rId18" imgW="1002865" imgH="203112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7625" y="4414838"/>
                        <a:ext cx="1428750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2857500" y="5143500"/>
          <a:ext cx="3394075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08" name="Формула" r:id="rId20" imgW="2209800" imgH="266700" progId="Equation.3">
                  <p:embed/>
                </p:oleObj>
              </mc:Choice>
              <mc:Fallback>
                <p:oleObj name="Формула" r:id="rId20" imgW="2209800" imgH="266700" progId="Equation.3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00" y="5143500"/>
                        <a:ext cx="3394075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4786313" y="5643563"/>
          <a:ext cx="800100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09" name="Формула" r:id="rId22" imgW="609600" imgH="228600" progId="Equation.3">
                  <p:embed/>
                </p:oleObj>
              </mc:Choice>
              <mc:Fallback>
                <p:oleObj name="Формула" r:id="rId22" imgW="609600" imgH="228600" progId="Equation.3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6313" y="5643563"/>
                        <a:ext cx="800100" cy="300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3964086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5" name="Содержимое 2"/>
          <p:cNvSpPr>
            <a:spLocks noGrp="1"/>
          </p:cNvSpPr>
          <p:nvPr>
            <p:ph idx="1"/>
          </p:nvPr>
        </p:nvSpPr>
        <p:spPr>
          <a:xfrm>
            <a:off x="457200" y="571500"/>
            <a:ext cx="8229600" cy="5554663"/>
          </a:xfrm>
        </p:spPr>
        <p:txBody>
          <a:bodyPr/>
          <a:lstStyle/>
          <a:p>
            <a:pPr algn="ctr">
              <a:lnSpc>
                <a:spcPct val="120000"/>
              </a:lnSpc>
              <a:spcBef>
                <a:spcPts val="600"/>
              </a:spcBef>
              <a:spcAft>
                <a:spcPts val="300"/>
              </a:spcAft>
              <a:buFont typeface="Times New Roman" pitchFamily="18" charset="0"/>
              <a:buChar char="‭"/>
            </a:pPr>
            <a:r>
              <a:rPr lang="ru-RU" altLang="ru-RU" sz="2400" b="1" dirty="0" smtClean="0">
                <a:latin typeface="Times New Roman" pitchFamily="18" charset="0"/>
                <a:cs typeface="Arial" pitchFamily="34" charset="0"/>
              </a:rPr>
              <a:t> Китайская теорема об остатках</a:t>
            </a:r>
            <a:endParaRPr lang="ru-RU" altLang="ru-RU" sz="2400" b="1" i="1" dirty="0" smtClean="0">
              <a:latin typeface="Times New Roman" pitchFamily="18" charset="0"/>
              <a:cs typeface="Arial" pitchFamily="34" charset="0"/>
            </a:endParaRPr>
          </a:p>
          <a:p>
            <a:pPr>
              <a:lnSpc>
                <a:spcPct val="120000"/>
              </a:lnSpc>
              <a:buFont typeface="Arial" pitchFamily="34" charset="0"/>
              <a:buNone/>
            </a:pPr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buFont typeface="Times New Roman" pitchFamily="18" charset="0"/>
              <a:buChar char="‭"/>
            </a:pPr>
            <a:r>
              <a:rPr lang="ru-RU" altLang="ru-RU" sz="2000" i="1" dirty="0" smtClean="0">
                <a:latin typeface="Times New Roman" pitchFamily="18" charset="0"/>
                <a:cs typeface="Times New Roman" pitchFamily="18" charset="0"/>
              </a:rPr>
              <a:t>Пусть 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altLang="ru-RU" sz="2000" i="1" dirty="0" smtClean="0">
                <a:latin typeface="Times New Roman" pitchFamily="18" charset="0"/>
                <a:cs typeface="Times New Roman" pitchFamily="18" charset="0"/>
              </a:rPr>
              <a:t>для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i="1" dirty="0" smtClean="0">
                <a:latin typeface="Times New Roman" pitchFamily="18" charset="0"/>
                <a:cs typeface="Times New Roman" pitchFamily="18" charset="0"/>
              </a:rPr>
              <a:t> . Тогда система уравнений</a:t>
            </a:r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Font typeface="Arial" pitchFamily="34" charset="0"/>
              <a:buNone/>
            </a:pPr>
            <a:endParaRPr lang="en-US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Font typeface="Times New Roman" pitchFamily="18" charset="0"/>
              <a:buChar char="‭"/>
            </a:pP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				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(2.6)</a:t>
            </a:r>
          </a:p>
          <a:p>
            <a:pPr>
              <a:lnSpc>
                <a:spcPct val="120000"/>
              </a:lnSpc>
              <a:buFont typeface="Times New Roman" pitchFamily="18" charset="0"/>
              <a:buChar char="‭"/>
            </a:pPr>
            <a:endParaRPr lang="en-US" alt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buFont typeface="Arial" pitchFamily="34" charset="0"/>
              <a:buNone/>
            </a:pPr>
            <a:endParaRPr lang="en-US" alt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buFont typeface="Arial" pitchFamily="34" charset="0"/>
              <a:buNone/>
            </a:pP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i="1" dirty="0" smtClean="0">
                <a:latin typeface="Times New Roman" pitchFamily="18" charset="0"/>
                <a:cs typeface="Times New Roman" pitchFamily="18" charset="0"/>
              </a:rPr>
              <a:t>имеет решение, и при этом если два числа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altLang="ru-RU" sz="2000" i="1" dirty="0" smtClean="0">
                <a:latin typeface="Times New Roman" pitchFamily="18" charset="0"/>
                <a:cs typeface="Times New Roman" pitchFamily="18" charset="0"/>
              </a:rPr>
              <a:t>  и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altLang="ru-RU" sz="2000" i="1" dirty="0" smtClean="0">
                <a:latin typeface="Times New Roman" pitchFamily="18" charset="0"/>
                <a:cs typeface="Times New Roman" pitchFamily="18" charset="0"/>
              </a:rPr>
              <a:t>  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altLang="ru-RU" sz="2000" i="1" dirty="0" smtClean="0">
                <a:latin typeface="Times New Roman" pitchFamily="18" charset="0"/>
                <a:cs typeface="Times New Roman" pitchFamily="18" charset="0"/>
              </a:rPr>
              <a:t>это </a:t>
            </a:r>
            <a:r>
              <a:rPr lang="ru-RU" altLang="ru-RU" sz="2000" i="1" dirty="0" smtClean="0">
                <a:latin typeface="Times New Roman" pitchFamily="18" charset="0"/>
                <a:cs typeface="Times New Roman" pitchFamily="18" charset="0"/>
              </a:rPr>
              <a:t>решения данной системы, то они удовлетворяют уравнению</a:t>
            </a:r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Font typeface="Times New Roman" pitchFamily="18" charset="0"/>
              <a:buChar char="‭"/>
            </a:pP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				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			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(2.7)</a:t>
            </a:r>
          </a:p>
          <a:p>
            <a:pPr>
              <a:lnSpc>
                <a:spcPct val="120000"/>
              </a:lnSpc>
              <a:buFont typeface="Times New Roman" pitchFamily="18" charset="0"/>
              <a:buChar char="‭"/>
            </a:pP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где </a:t>
            </a:r>
          </a:p>
          <a:p>
            <a:pPr>
              <a:lnSpc>
                <a:spcPct val="120000"/>
              </a:lnSpc>
              <a:buFont typeface="Times New Roman" pitchFamily="18" charset="0"/>
              <a:buChar char="‭"/>
            </a:pPr>
            <a:r>
              <a:rPr lang="en-US" altLang="ru-RU" sz="20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altLang="ru-RU" sz="2000" dirty="0" smtClean="0"/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1785938" y="1643063"/>
          <a:ext cx="1357312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3" name="Формула" r:id="rId4" imgW="965200" imgH="241300" progId="Equation.3">
                  <p:embed/>
                </p:oleObj>
              </mc:Choice>
              <mc:Fallback>
                <p:oleObj name="Формула" r:id="rId4" imgW="965200" imgH="2413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5938" y="1643063"/>
                        <a:ext cx="1357312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3714750" y="1714500"/>
          <a:ext cx="454025" cy="261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4" name="Формула" r:id="rId6" imgW="330057" imgH="190417" progId="Equation.3">
                  <p:embed/>
                </p:oleObj>
              </mc:Choice>
              <mc:Fallback>
                <p:oleObj name="Формула" r:id="rId6" imgW="330057" imgH="190417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4750" y="1714500"/>
                        <a:ext cx="454025" cy="261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3714750" y="2071688"/>
          <a:ext cx="1454150" cy="1296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5" name="Формула" r:id="rId8" imgW="1054100" imgH="939800" progId="Equation.3">
                  <p:embed/>
                </p:oleObj>
              </mc:Choice>
              <mc:Fallback>
                <p:oleObj name="Формула" r:id="rId8" imgW="1054100" imgH="93980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4750" y="2071688"/>
                        <a:ext cx="1454150" cy="1296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5643563" y="3714750"/>
          <a:ext cx="285750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6" name="Формула" r:id="rId10" imgW="164814" imgH="177492" progId="Equation.3">
                  <p:embed/>
                </p:oleObj>
              </mc:Choice>
              <mc:Fallback>
                <p:oleObj name="Формула" r:id="rId10" imgW="164814" imgH="177492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3563" y="3714750"/>
                        <a:ext cx="285750" cy="32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6143625" y="3714750"/>
          <a:ext cx="366713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7" name="Формула" r:id="rId12" imgW="202936" imgH="177569" progId="Equation.3">
                  <p:embed/>
                </p:oleObj>
              </mc:Choice>
              <mc:Fallback>
                <p:oleObj name="Формула" r:id="rId12" imgW="202936" imgH="177569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3625" y="3714750"/>
                        <a:ext cx="366713" cy="32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4071938" y="4572000"/>
          <a:ext cx="1357312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8" name="Формула" r:id="rId14" imgW="952087" imgH="177723" progId="Equation.3">
                  <p:embed/>
                </p:oleObj>
              </mc:Choice>
              <mc:Fallback>
                <p:oleObj name="Формула" r:id="rId14" imgW="952087" imgH="177723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1938" y="4572000"/>
                        <a:ext cx="1357312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1428750" y="5072063"/>
          <a:ext cx="1520825" cy="287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9" name="Формула" r:id="rId16" imgW="1143000" imgH="215900" progId="Equation.3">
                  <p:embed/>
                </p:oleObj>
              </mc:Choice>
              <mc:Fallback>
                <p:oleObj name="Формула" r:id="rId16" imgW="1143000" imgH="21590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750" y="5072063"/>
                        <a:ext cx="1520825" cy="287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2310782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2" name="Содержимое 2"/>
          <p:cNvSpPr>
            <a:spLocks noGrp="1"/>
          </p:cNvSpPr>
          <p:nvPr>
            <p:ph idx="1"/>
          </p:nvPr>
        </p:nvSpPr>
        <p:spPr>
          <a:xfrm>
            <a:off x="214313" y="571500"/>
            <a:ext cx="8229600" cy="5554663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  <a:buFont typeface="Times New Roman" pitchFamily="18" charset="0"/>
              <a:buChar char="⁯"/>
            </a:pP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Доказательство.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Докажем однозначность решения по 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Предположим, что есть два решения системы (2.6)  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. Обозначим 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  		 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, тогда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удовлетворяет системе</a:t>
            </a:r>
          </a:p>
          <a:p>
            <a:pPr>
              <a:lnSpc>
                <a:spcPct val="120000"/>
              </a:lnSpc>
              <a:buFont typeface="Times New Roman" pitchFamily="18" charset="0"/>
              <a:buChar char="⁯"/>
            </a:pPr>
            <a:endParaRPr lang="en-US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buFont typeface="Times New Roman" pitchFamily="18" charset="0"/>
              <a:buChar char="⁯"/>
            </a:pPr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buFont typeface="Times New Roman" pitchFamily="18" charset="0"/>
              <a:buChar char="⁯"/>
            </a:pPr>
            <a:endParaRPr lang="en-US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buFont typeface="Times New Roman" pitchFamily="18" charset="0"/>
              <a:buChar char="⁯"/>
            </a:pPr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buFont typeface="Times New Roman" pitchFamily="18" charset="0"/>
              <a:buChar char="⁯"/>
            </a:pP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так как 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 	         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 – взаимно простые. Отсюда и следует, что </a:t>
            </a:r>
          </a:p>
          <a:p>
            <a:pPr>
              <a:lnSpc>
                <a:spcPct val="120000"/>
              </a:lnSpc>
              <a:buFont typeface="Times New Roman" pitchFamily="18" charset="0"/>
              <a:buChar char="⁯"/>
            </a:pP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buFont typeface="Times New Roman" pitchFamily="18" charset="0"/>
              <a:buChar char="⁯"/>
            </a:pP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Покажем теперь, как сконструировать хотя бы одно решение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20000"/>
              </a:lnSpc>
              <a:buFont typeface="Times New Roman" pitchFamily="18" charset="0"/>
              <a:buChar char="⁯"/>
            </a:pPr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buFont typeface="Times New Roman" pitchFamily="18" charset="0"/>
              <a:buChar char="⁯"/>
            </a:pP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Обозначим 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. Очевидно, что 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, поэтому существует обратный элемент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altLang="ru-RU" sz="2000" i="1" baseline="-25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к </a:t>
            </a:r>
            <a:r>
              <a:rPr lang="en-US" altLang="ru-RU" sz="2000" i="1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ru-RU" sz="2000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mod m</a:t>
            </a:r>
            <a:r>
              <a:rPr lang="en-US" altLang="ru-RU" sz="2000" i="1" baseline="-25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, т. е.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ru-RU" sz="2000" i="1" baseline="-25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ru-RU" sz="2000" i="1" baseline="30000" dirty="0" smtClean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 = N</a:t>
            </a:r>
            <a:r>
              <a:rPr lang="en-US" altLang="ru-RU" sz="2000" i="1" baseline="-25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ru-RU" sz="2000" i="1" baseline="30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	        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, который может быть найден по алгоритму Евклида для нахождения обратных элементов. </a:t>
            </a:r>
          </a:p>
          <a:p>
            <a:pPr>
              <a:lnSpc>
                <a:spcPct val="120000"/>
              </a:lnSpc>
              <a:buFont typeface="Times New Roman" pitchFamily="18" charset="0"/>
              <a:buChar char="⁯"/>
            </a:pP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Times New Roman" pitchFamily="18" charset="0"/>
              <a:buChar char="⁯"/>
            </a:pPr>
            <a:endParaRPr lang="ru-RU" altLang="ru-RU" sz="2000" dirty="0" smtClean="0"/>
          </a:p>
        </p:txBody>
      </p:sp>
      <p:graphicFrame>
        <p:nvGraphicFramePr>
          <p:cNvPr id="5122" name="Object 32"/>
          <p:cNvGraphicFramePr>
            <a:graphicFrameLocks noChangeAspect="1"/>
          </p:cNvGraphicFramePr>
          <p:nvPr/>
        </p:nvGraphicFramePr>
        <p:xfrm>
          <a:off x="6300192" y="620688"/>
          <a:ext cx="2108324" cy="3593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58" name="Формула" r:id="rId4" imgW="1422400" imgH="215900" progId="Equation.3">
                  <p:embed/>
                </p:oleObj>
              </mc:Choice>
              <mc:Fallback>
                <p:oleObj name="Формула" r:id="rId4" imgW="1422400" imgH="215900" progId="Equation.3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192" y="620688"/>
                        <a:ext cx="2108324" cy="35934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0999798"/>
              </p:ext>
            </p:extLst>
          </p:nvPr>
        </p:nvGraphicFramePr>
        <p:xfrm>
          <a:off x="5868144" y="980728"/>
          <a:ext cx="280987" cy="303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59" name="Формула" r:id="rId6" imgW="164814" imgH="177492" progId="Equation.3">
                  <p:embed/>
                </p:oleObj>
              </mc:Choice>
              <mc:Fallback>
                <p:oleObj name="Формула" r:id="rId6" imgW="164814" imgH="177492" progId="Equation.3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8144" y="980728"/>
                        <a:ext cx="280987" cy="303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9834240"/>
              </p:ext>
            </p:extLst>
          </p:nvPr>
        </p:nvGraphicFramePr>
        <p:xfrm>
          <a:off x="6444208" y="980728"/>
          <a:ext cx="346075" cy="303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60" name="Формула" r:id="rId8" imgW="202936" imgH="177569" progId="Equation.3">
                  <p:embed/>
                </p:oleObj>
              </mc:Choice>
              <mc:Fallback>
                <p:oleObj name="Формула" r:id="rId8" imgW="202936" imgH="177569" progId="Equation.3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4208" y="980728"/>
                        <a:ext cx="346075" cy="303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5441198"/>
              </p:ext>
            </p:extLst>
          </p:nvPr>
        </p:nvGraphicFramePr>
        <p:xfrm>
          <a:off x="1043608" y="1268760"/>
          <a:ext cx="1189038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61" name="Формула" r:id="rId10" imgW="698197" imgH="203112" progId="Equation.3">
                  <p:embed/>
                </p:oleObj>
              </mc:Choice>
              <mc:Fallback>
                <p:oleObj name="Формула" r:id="rId10" imgW="698197" imgH="203112" progId="Equation.3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1268760"/>
                        <a:ext cx="1189038" cy="34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1622588"/>
              </p:ext>
            </p:extLst>
          </p:nvPr>
        </p:nvGraphicFramePr>
        <p:xfrm>
          <a:off x="2771800" y="1628800"/>
          <a:ext cx="2716212" cy="1225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62" name="Формула" r:id="rId12" imgW="2082800" imgH="939800" progId="Equation.3">
                  <p:embed/>
                </p:oleObj>
              </mc:Choice>
              <mc:Fallback>
                <p:oleObj name="Формула" r:id="rId12" imgW="2082800" imgH="939800" progId="Equation.3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1628800"/>
                        <a:ext cx="2716212" cy="1225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3108929"/>
              </p:ext>
            </p:extLst>
          </p:nvPr>
        </p:nvGraphicFramePr>
        <p:xfrm>
          <a:off x="1547664" y="2852936"/>
          <a:ext cx="1152128" cy="3956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63" name="Формула" r:id="rId14" imgW="888614" imgH="215806" progId="Equation.3">
                  <p:embed/>
                </p:oleObj>
              </mc:Choice>
              <mc:Fallback>
                <p:oleObj name="Формула" r:id="rId14" imgW="888614" imgH="215806" progId="Equation.3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2852936"/>
                        <a:ext cx="1152128" cy="39569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6716421"/>
              </p:ext>
            </p:extLst>
          </p:nvPr>
        </p:nvGraphicFramePr>
        <p:xfrm>
          <a:off x="2843808" y="3356992"/>
          <a:ext cx="1335087" cy="249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64" name="Формула" r:id="rId16" imgW="952087" imgH="177723" progId="Equation.3">
                  <p:embed/>
                </p:oleObj>
              </mc:Choice>
              <mc:Fallback>
                <p:oleObj name="Формула" r:id="rId16" imgW="952087" imgH="177723" progId="Equation.3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3356992"/>
                        <a:ext cx="1335087" cy="249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772549"/>
              </p:ext>
            </p:extLst>
          </p:nvPr>
        </p:nvGraphicFramePr>
        <p:xfrm>
          <a:off x="1907704" y="4221088"/>
          <a:ext cx="695325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65" name="Формула" r:id="rId18" imgW="596900" imgH="431800" progId="Equation.3">
                  <p:embed/>
                </p:oleObj>
              </mc:Choice>
              <mc:Fallback>
                <p:oleObj name="Формула" r:id="rId18" imgW="596900" imgH="431800" progId="Equation.3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4221088"/>
                        <a:ext cx="695325" cy="503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4004474"/>
              </p:ext>
            </p:extLst>
          </p:nvPr>
        </p:nvGraphicFramePr>
        <p:xfrm>
          <a:off x="4355976" y="4293096"/>
          <a:ext cx="1300163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66" name="Формула" r:id="rId20" imgW="990600" imgH="228600" progId="Equation.3">
                  <p:embed/>
                </p:oleObj>
              </mc:Choice>
              <mc:Fallback>
                <p:oleObj name="Формула" r:id="rId20" imgW="990600" imgH="228600" progId="Equation.3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5976" y="4293096"/>
                        <a:ext cx="1300163" cy="300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8299006"/>
              </p:ext>
            </p:extLst>
          </p:nvPr>
        </p:nvGraphicFramePr>
        <p:xfrm>
          <a:off x="6084168" y="4581128"/>
          <a:ext cx="1987550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67" name="Формула" r:id="rId22" imgW="1168400" imgH="228600" progId="Equation.3">
                  <p:embed/>
                </p:oleObj>
              </mc:Choice>
              <mc:Fallback>
                <p:oleObj name="Формула" r:id="rId22" imgW="1168400" imgH="228600" progId="Equation.3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168" y="4581128"/>
                        <a:ext cx="1987550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0973635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Содержимое 2"/>
          <p:cNvSpPr>
            <a:spLocks noGrp="1"/>
          </p:cNvSpPr>
          <p:nvPr>
            <p:ph idx="1"/>
          </p:nvPr>
        </p:nvSpPr>
        <p:spPr>
          <a:xfrm>
            <a:off x="457200" y="571500"/>
            <a:ext cx="8229600" cy="5554663"/>
          </a:xfrm>
        </p:spPr>
        <p:txBody>
          <a:bodyPr/>
          <a:lstStyle/>
          <a:p>
            <a:pPr>
              <a:buFont typeface="Calibri" pitchFamily="34" charset="0"/>
              <a:buChar char=" "/>
            </a:pP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Положим теперь</a:t>
            </a:r>
            <a:endParaRPr lang="en-US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Calibri" pitchFamily="34" charset="0"/>
              <a:buChar char=" "/>
            </a:pPr>
            <a:endParaRPr lang="en-US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Calibri" pitchFamily="34" charset="0"/>
              <a:buChar char=" "/>
            </a:pPr>
            <a:endParaRPr lang="en-US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buFont typeface="Times New Roman" pitchFamily="18" charset="0"/>
              <a:buChar char="‭"/>
            </a:pP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Данное решение будет решением системы (2.6). Действительно, так как 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ru-RU" sz="2000" i="1" baseline="-25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делит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2000" i="1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ru-RU" sz="2000" i="1" baseline="-25000" dirty="0" err="1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, видно, что все слагаемые будут равны нулю по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mod m</a:t>
            </a:r>
            <a:r>
              <a:rPr lang="en-US" altLang="ru-RU" sz="2000" i="1" baseline="-25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, за исключением </a:t>
            </a:r>
            <a:r>
              <a:rPr lang="en-US" altLang="ru-RU" sz="2000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-го слагаемого.</a:t>
            </a:r>
          </a:p>
          <a:p>
            <a:pPr>
              <a:lnSpc>
                <a:spcPct val="120000"/>
              </a:lnSpc>
              <a:buFont typeface="Times New Roman" pitchFamily="18" charset="0"/>
              <a:buChar char="‭"/>
            </a:pP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buFont typeface="Times New Roman" pitchFamily="18" charset="0"/>
              <a:buChar char="‭"/>
            </a:pP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Тогда получаем 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   ,      и поэтому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x = </a:t>
            </a:r>
            <a:r>
              <a:rPr lang="en-US" altLang="ru-RU" sz="2000" i="1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ru-RU" sz="2000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ru-RU" sz="2000" i="1" dirty="0" err="1" smtClean="0">
                <a:latin typeface="Times New Roman" pitchFamily="18" charset="0"/>
                <a:cs typeface="Times New Roman" pitchFamily="18" charset="0"/>
              </a:rPr>
              <a:t>mod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en-US" altLang="ru-RU" sz="2000" i="1" baseline="-25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, при </a:t>
            </a:r>
            <a:r>
              <a:rPr lang="en-US" altLang="ru-RU" sz="2000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 = 1, 2, … , r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, т. е.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 – решение системы (2.6).</a:t>
            </a:r>
          </a:p>
          <a:p>
            <a:pPr>
              <a:buFont typeface="Calibri" pitchFamily="34" charset="0"/>
              <a:buChar char=" "/>
            </a:pPr>
            <a:endParaRPr lang="ru-RU" altLang="ru-RU" sz="2000" dirty="0" smtClean="0"/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2857500" y="857250"/>
          <a:ext cx="2232025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3" name="Формула" r:id="rId4" imgW="1497950" imgH="431613" progId="Equation.3">
                  <p:embed/>
                </p:oleObj>
              </mc:Choice>
              <mc:Fallback>
                <p:oleObj name="Формула" r:id="rId4" imgW="1497950" imgH="431613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00" y="857250"/>
                        <a:ext cx="2232025" cy="642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2786063" y="2143125"/>
          <a:ext cx="500062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4" name="Формула" r:id="rId6" imgW="330057" imgH="190417" progId="Equation.3">
                  <p:embed/>
                </p:oleObj>
              </mc:Choice>
              <mc:Fallback>
                <p:oleObj name="Формула" r:id="rId6" imgW="330057" imgH="190417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6063" y="2143125"/>
                        <a:ext cx="500062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2643174" y="3214686"/>
          <a:ext cx="1800200" cy="5458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5" name="Формула" r:id="rId8" imgW="1257300" imgH="381000" progId="Equation.3">
                  <p:embed/>
                </p:oleObj>
              </mc:Choice>
              <mc:Fallback>
                <p:oleObj name="Формула" r:id="rId8" imgW="1257300" imgH="3810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3174" y="3214686"/>
                        <a:ext cx="1800200" cy="5458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99643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altLang="ru-RU" sz="3200" dirty="0" smtClean="0"/>
              <a:t>Пример оценки сложности вычислений прямой и обратной функций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02588" cy="4525963"/>
          </a:xfrm>
        </p:spPr>
        <p:txBody>
          <a:bodyPr/>
          <a:lstStyle/>
          <a:p>
            <a:pPr eaLnBrk="1" hangingPunct="1"/>
            <a:r>
              <a:rPr lang="ru-RU" altLang="ru-RU" sz="2800" dirty="0" smtClean="0"/>
              <a:t>Пусть </a:t>
            </a:r>
            <a:r>
              <a:rPr lang="en-US" altLang="ru-RU" sz="2800" dirty="0" smtClean="0"/>
              <a:t>                   </a:t>
            </a:r>
            <a:r>
              <a:rPr lang="ru-RU" altLang="ru-RU" sz="2800" dirty="0" smtClean="0"/>
              <a:t>-</a:t>
            </a:r>
            <a:r>
              <a:rPr lang="en-US" altLang="ru-RU" sz="2800" dirty="0" smtClean="0"/>
              <a:t>1000 </a:t>
            </a:r>
            <a:r>
              <a:rPr lang="ru-RU" altLang="ru-RU" sz="2800" dirty="0" smtClean="0"/>
              <a:t>разрядное двоичное число, тогда для решения задачи возведения в степень числа </a:t>
            </a:r>
            <a:r>
              <a:rPr lang="ru-RU" altLang="ru-RU" sz="2800" dirty="0" err="1" smtClean="0"/>
              <a:t>х</a:t>
            </a:r>
            <a:r>
              <a:rPr lang="ru-RU" altLang="ru-RU" sz="2800" dirty="0" smtClean="0"/>
              <a:t>  по </a:t>
            </a:r>
            <a:r>
              <a:rPr lang="en-US" altLang="ru-RU" sz="2800" dirty="0" err="1" smtClean="0"/>
              <a:t>modp</a:t>
            </a:r>
            <a:r>
              <a:rPr lang="ru-RU" altLang="ru-RU" sz="2800" dirty="0" smtClean="0"/>
              <a:t> потребуется  примерно 2000 = 2*10</a:t>
            </a:r>
            <a:r>
              <a:rPr lang="ru-RU" altLang="ru-RU" sz="2800" baseline="30000" dirty="0" smtClean="0"/>
              <a:t>3 </a:t>
            </a:r>
            <a:r>
              <a:rPr lang="ru-RU" altLang="ru-RU" sz="2800" dirty="0" smtClean="0"/>
              <a:t>операций</a:t>
            </a:r>
            <a:r>
              <a:rPr lang="en-US" altLang="ru-RU" sz="2800" dirty="0" smtClean="0"/>
              <a:t> </a:t>
            </a:r>
            <a:r>
              <a:rPr lang="ru-RU" altLang="ru-RU" sz="2800" dirty="0" smtClean="0"/>
              <a:t>, а для нахождения логарифма такого числа потребуется примерно</a:t>
            </a:r>
          </a:p>
          <a:p>
            <a:pPr eaLnBrk="1" hangingPunct="1">
              <a:buFontTx/>
              <a:buNone/>
            </a:pPr>
            <a:r>
              <a:rPr lang="en-US" altLang="ru-RU" sz="2800" dirty="0" smtClean="0"/>
              <a:t>p</a:t>
            </a:r>
            <a:r>
              <a:rPr lang="en-US" altLang="ru-RU" sz="2800" baseline="30000" dirty="0" smtClean="0"/>
              <a:t>1/2</a:t>
            </a:r>
            <a:r>
              <a:rPr lang="ru-RU" altLang="ru-RU" sz="2800" dirty="0" smtClean="0"/>
              <a:t>= 2</a:t>
            </a:r>
            <a:r>
              <a:rPr lang="ru-RU" altLang="ru-RU" sz="2800" baseline="30000" dirty="0" smtClean="0"/>
              <a:t>500</a:t>
            </a:r>
            <a:r>
              <a:rPr lang="en-US" altLang="ru-RU" sz="2800" dirty="0" smtClean="0"/>
              <a:t>~</a:t>
            </a:r>
            <a:r>
              <a:rPr lang="ru-RU" altLang="ru-RU" sz="2800" dirty="0" smtClean="0"/>
              <a:t> 10</a:t>
            </a:r>
            <a:r>
              <a:rPr lang="ru-RU" altLang="ru-RU" sz="2800" baseline="30000" dirty="0" smtClean="0"/>
              <a:t>170</a:t>
            </a:r>
            <a:r>
              <a:rPr lang="ru-RU" altLang="ru-RU" sz="2800" dirty="0" smtClean="0"/>
              <a:t> операций, что вычислительно невозможно осуществить ни за какое реально обозримое время.</a:t>
            </a:r>
            <a:endParaRPr lang="en-US" altLang="ru-RU" sz="2800" dirty="0" smtClean="0"/>
          </a:p>
        </p:txBody>
      </p:sp>
      <p:graphicFrame>
        <p:nvGraphicFramePr>
          <p:cNvPr id="26628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1785918" y="1500174"/>
          <a:ext cx="1368425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Формула" r:id="rId3" imgW="558800" imgH="228600" progId="Equation.3">
                  <p:embed/>
                </p:oleObj>
              </mc:Choice>
              <mc:Fallback>
                <p:oleObj name="Формула" r:id="rId3" imgW="558800" imgH="228600" progId="Equation.3">
                  <p:embed/>
                  <p:pic>
                    <p:nvPicPr>
                      <p:cNvPr id="0" name="Picture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5918" y="1500174"/>
                        <a:ext cx="1368425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4010428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Пример решения системы уравнений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Содержимое 2"/>
          <p:cNvSpPr>
            <a:spLocks noGrp="1"/>
          </p:cNvSpPr>
          <p:nvPr>
            <p:ph idx="1"/>
          </p:nvPr>
        </p:nvSpPr>
        <p:spPr>
          <a:xfrm>
            <a:off x="457200" y="571500"/>
            <a:ext cx="8229600" cy="5554663"/>
          </a:xfrm>
        </p:spPr>
        <p:txBody>
          <a:bodyPr/>
          <a:lstStyle/>
          <a:p>
            <a:pPr algn="ctr">
              <a:lnSpc>
                <a:spcPct val="120000"/>
              </a:lnSpc>
              <a:spcBef>
                <a:spcPts val="1200"/>
              </a:spcBef>
              <a:spcAft>
                <a:spcPts val="300"/>
              </a:spcAft>
              <a:buFont typeface="Times New Roman" pitchFamily="18" charset="0"/>
              <a:buChar char=" "/>
            </a:pPr>
            <a:r>
              <a:rPr lang="ru-RU" altLang="ru-RU" sz="2000" b="1" smtClean="0">
                <a:latin typeface="Times New Roman" pitchFamily="18" charset="0"/>
                <a:cs typeface="Arial" pitchFamily="34" charset="0"/>
              </a:rPr>
              <a:t>Свойства делимости для некоторых представлений чисел</a:t>
            </a:r>
            <a:endParaRPr lang="ru-RU" altLang="ru-RU" sz="2000" b="1" i="1" smtClean="0">
              <a:latin typeface="Times New Roman" pitchFamily="18" charset="0"/>
              <a:cs typeface="Arial" pitchFamily="34" charset="0"/>
            </a:endParaRPr>
          </a:p>
          <a:p>
            <a:pPr algn="just">
              <a:lnSpc>
                <a:spcPct val="120000"/>
              </a:lnSpc>
              <a:buFont typeface="Times New Roman" pitchFamily="18" charset="0"/>
              <a:buChar char=" "/>
            </a:pPr>
            <a:r>
              <a:rPr lang="en-US" altLang="ru-RU" sz="200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altLang="ru-RU" sz="200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buFont typeface="Times New Roman" pitchFamily="18" charset="0"/>
              <a:buChar char=" "/>
            </a:pP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1. Пусть </a:t>
            </a:r>
            <a:r>
              <a:rPr lang="en-US" altLang="ru-RU" sz="2000" i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ru-RU" sz="2000" i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 – произвольные целые числа, тогда</a:t>
            </a:r>
          </a:p>
          <a:p>
            <a:pPr algn="ctr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Font typeface="Times New Roman" pitchFamily="18" charset="0"/>
              <a:buChar char=" "/>
            </a:pP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20000"/>
              </a:lnSpc>
              <a:buFont typeface="Times New Roman" pitchFamily="18" charset="0"/>
              <a:buChar char=" "/>
            </a:pPr>
            <a:r>
              <a:rPr lang="en-US" altLang="ru-RU" sz="200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altLang="ru-RU" sz="200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buFont typeface="Times New Roman" pitchFamily="18" charset="0"/>
              <a:buChar char=" "/>
            </a:pP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2. Пусть</a:t>
            </a:r>
            <a:r>
              <a:rPr lang="en-US" altLang="ru-RU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2000" i="1" smtClean="0">
                <a:latin typeface="Times New Roman" pitchFamily="18" charset="0"/>
                <a:cs typeface="Times New Roman" pitchFamily="18" charset="0"/>
              </a:rPr>
              <a:t>b,</a:t>
            </a:r>
            <a:r>
              <a:rPr lang="ru-RU" altLang="ru-RU" sz="2000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2000" i="1" smtClean="0">
                <a:latin typeface="Times New Roman" pitchFamily="18" charset="0"/>
                <a:cs typeface="Times New Roman" pitchFamily="18" charset="0"/>
              </a:rPr>
              <a:t>m, n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  – целые числа. Тогда</a:t>
            </a:r>
          </a:p>
          <a:p>
            <a:pPr algn="ctr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Font typeface="Times New Roman" pitchFamily="18" charset="0"/>
              <a:buChar char=" "/>
            </a:pP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20000"/>
              </a:lnSpc>
              <a:buFont typeface="Times New Roman" pitchFamily="18" charset="0"/>
              <a:buChar char=" "/>
            </a:pPr>
            <a:r>
              <a:rPr lang="en-US" altLang="ru-RU" sz="200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altLang="ru-RU" sz="200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buFont typeface="Times New Roman" pitchFamily="18" charset="0"/>
              <a:buChar char=" "/>
            </a:pP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Эти утверждения легко доказываются, что может быть предложено в качестве упражнения для закрепления материала данного раздела.</a:t>
            </a:r>
          </a:p>
          <a:p>
            <a:pPr>
              <a:buFont typeface="Times New Roman" pitchFamily="18" charset="0"/>
              <a:buChar char=" "/>
            </a:pPr>
            <a:endParaRPr lang="ru-RU" altLang="ru-RU" sz="2000" smtClean="0"/>
          </a:p>
        </p:txBody>
      </p:sp>
      <p:graphicFrame>
        <p:nvGraphicFramePr>
          <p:cNvPr id="7170" name="Object 1"/>
          <p:cNvGraphicFramePr>
            <a:graphicFrameLocks noChangeAspect="1"/>
          </p:cNvGraphicFramePr>
          <p:nvPr/>
        </p:nvGraphicFramePr>
        <p:xfrm>
          <a:off x="2500313" y="2143125"/>
          <a:ext cx="383857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0" name="Формула" r:id="rId4" imgW="2362200" imgH="228600" progId="Equation.3">
                  <p:embed/>
                </p:oleObj>
              </mc:Choice>
              <mc:Fallback>
                <p:oleObj name="Формула" r:id="rId4" imgW="2362200" imgH="2286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0313" y="2143125"/>
                        <a:ext cx="3838575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2"/>
          <p:cNvGraphicFramePr>
            <a:graphicFrameLocks noChangeAspect="1"/>
          </p:cNvGraphicFramePr>
          <p:nvPr/>
        </p:nvGraphicFramePr>
        <p:xfrm>
          <a:off x="2286000" y="3357563"/>
          <a:ext cx="474662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1" name="Формула" r:id="rId6" imgW="2921000" imgH="228600" progId="Equation.3">
                  <p:embed/>
                </p:oleObj>
              </mc:Choice>
              <mc:Fallback>
                <p:oleObj name="Формула" r:id="rId6" imgW="2921000" imgH="2286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357563"/>
                        <a:ext cx="4746625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95911687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altLang="ru-RU" sz="3600" smtClean="0"/>
              <a:t>Односторонняя функция с потайным ходом</a:t>
            </a: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457200" y="1219200"/>
            <a:ext cx="8285163" cy="337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400"/>
              <a:t>Это не просто ОФ, обращение которой невозможно, она содержит потайной ход (</a:t>
            </a:r>
            <a:r>
              <a:rPr lang="en-US" altLang="ru-RU" sz="2400"/>
              <a:t>trapdoor)</a:t>
            </a:r>
            <a:r>
              <a:rPr lang="ru-RU" altLang="ru-RU" sz="2400"/>
              <a:t>, который позволяет вычислять обратную функцию, если известен секретный параметр - ключ.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2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400"/>
              <a:t>                         </a:t>
            </a:r>
            <a:r>
              <a:rPr lang="en-US" altLang="ru-RU" sz="2400">
                <a:cs typeface="Times New Roman" pitchFamily="18" charset="0"/>
              </a:rPr>
              <a:t>y</a:t>
            </a:r>
            <a:r>
              <a:rPr lang="ru-RU" altLang="ru-RU" sz="2400">
                <a:cs typeface="Times New Roman" pitchFamily="18" charset="0"/>
              </a:rPr>
              <a:t>=</a:t>
            </a:r>
            <a:r>
              <a:rPr lang="en-US" altLang="ru-RU" sz="2400">
                <a:cs typeface="Times New Roman" pitchFamily="18" charset="0"/>
              </a:rPr>
              <a:t>f</a:t>
            </a:r>
            <a:r>
              <a:rPr lang="ru-RU" altLang="ru-RU" sz="2400">
                <a:cs typeface="Times New Roman" pitchFamily="18" charset="0"/>
              </a:rPr>
              <a:t>(</a:t>
            </a:r>
            <a:r>
              <a:rPr lang="en-US" altLang="ru-RU" sz="2400">
                <a:cs typeface="Times New Roman" pitchFamily="18" charset="0"/>
              </a:rPr>
              <a:t>x</a:t>
            </a:r>
            <a:r>
              <a:rPr lang="ru-RU" altLang="ru-RU" sz="2400">
                <a:cs typeface="Times New Roman" pitchFamily="18" charset="0"/>
              </a:rPr>
              <a:t>,</a:t>
            </a:r>
            <a:r>
              <a:rPr lang="en-US" altLang="ru-RU" sz="2400">
                <a:cs typeface="Times New Roman" pitchFamily="18" charset="0"/>
              </a:rPr>
              <a:t>s</a:t>
            </a:r>
            <a:r>
              <a:rPr lang="ru-RU" altLang="ru-RU" sz="2400">
                <a:cs typeface="Times New Roman" pitchFamily="18" charset="0"/>
              </a:rPr>
              <a:t>) – легковычислима;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400"/>
              <a:t>                         </a:t>
            </a:r>
            <a:r>
              <a:rPr lang="en-US" altLang="ru-RU" sz="2400">
                <a:cs typeface="Times New Roman" pitchFamily="18" charset="0"/>
              </a:rPr>
              <a:t>x</a:t>
            </a:r>
            <a:r>
              <a:rPr lang="ru-RU" altLang="ru-RU" sz="2400">
                <a:cs typeface="Times New Roman" pitchFamily="18" charset="0"/>
              </a:rPr>
              <a:t>=</a:t>
            </a:r>
            <a:r>
              <a:rPr lang="en-US" altLang="ru-RU" sz="2400">
                <a:cs typeface="Times New Roman" pitchFamily="18" charset="0"/>
              </a:rPr>
              <a:t>f</a:t>
            </a:r>
            <a:r>
              <a:rPr lang="ru-RU" altLang="ru-RU" sz="2400" baseline="30000">
                <a:cs typeface="Times New Roman" pitchFamily="18" charset="0"/>
              </a:rPr>
              <a:t>-1</a:t>
            </a:r>
            <a:r>
              <a:rPr lang="ru-RU" altLang="ru-RU" sz="2400">
                <a:cs typeface="Times New Roman" pitchFamily="18" charset="0"/>
              </a:rPr>
              <a:t>(</a:t>
            </a:r>
            <a:r>
              <a:rPr lang="en-US" altLang="ru-RU" sz="2400">
                <a:cs typeface="Times New Roman" pitchFamily="18" charset="0"/>
              </a:rPr>
              <a:t>y</a:t>
            </a:r>
            <a:r>
              <a:rPr lang="ru-RU" altLang="ru-RU" sz="2400">
                <a:cs typeface="Times New Roman" pitchFamily="18" charset="0"/>
              </a:rPr>
              <a:t>) – трудновычислима;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400"/>
              <a:t>                         </a:t>
            </a:r>
            <a:r>
              <a:rPr lang="en-US" altLang="ru-RU" sz="2400">
                <a:cs typeface="Times New Roman" pitchFamily="18" charset="0"/>
              </a:rPr>
              <a:t>x</a:t>
            </a:r>
            <a:r>
              <a:rPr lang="ru-RU" altLang="ru-RU" sz="2400">
                <a:cs typeface="Times New Roman" pitchFamily="18" charset="0"/>
              </a:rPr>
              <a:t>= </a:t>
            </a:r>
            <a:r>
              <a:rPr lang="en-US" altLang="ru-RU" sz="2400">
                <a:cs typeface="Times New Roman" pitchFamily="18" charset="0"/>
              </a:rPr>
              <a:t>f</a:t>
            </a:r>
            <a:r>
              <a:rPr lang="ru-RU" altLang="ru-RU" sz="2400" baseline="30000">
                <a:cs typeface="Times New Roman" pitchFamily="18" charset="0"/>
              </a:rPr>
              <a:t>-1</a:t>
            </a:r>
            <a:r>
              <a:rPr lang="ru-RU" altLang="ru-RU" sz="2400">
                <a:cs typeface="Times New Roman" pitchFamily="18" charset="0"/>
              </a:rPr>
              <a:t>(</a:t>
            </a:r>
            <a:r>
              <a:rPr lang="en-US" altLang="ru-RU" sz="2400">
                <a:cs typeface="Times New Roman" pitchFamily="18" charset="0"/>
              </a:rPr>
              <a:t>y</a:t>
            </a:r>
            <a:r>
              <a:rPr lang="ru-RU" altLang="ru-RU" sz="2400">
                <a:cs typeface="Times New Roman" pitchFamily="18" charset="0"/>
              </a:rPr>
              <a:t>,</a:t>
            </a:r>
            <a:r>
              <a:rPr lang="en-US" altLang="ru-RU" sz="2400">
                <a:cs typeface="Times New Roman" pitchFamily="18" charset="0"/>
              </a:rPr>
              <a:t>s</a:t>
            </a:r>
            <a:r>
              <a:rPr lang="ru-RU" altLang="ru-RU" sz="2400">
                <a:cs typeface="Times New Roman" pitchFamily="18" charset="0"/>
              </a:rPr>
              <a:t>)- легковычислима.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2400"/>
          </a:p>
        </p:txBody>
      </p:sp>
    </p:spTree>
    <p:extLst>
      <p:ext uri="{BB962C8B-B14F-4D97-AF65-F5344CB8AC3E}">
        <p14:creationId xmlns:p14="http://schemas.microsoft.com/office/powerpoint/2010/main" val="430331555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Содержимое 2"/>
          <p:cNvSpPr>
            <a:spLocks noGrp="1"/>
          </p:cNvSpPr>
          <p:nvPr>
            <p:ph idx="1"/>
          </p:nvPr>
        </p:nvSpPr>
        <p:spPr>
          <a:xfrm>
            <a:off x="357158" y="2500306"/>
            <a:ext cx="8229600" cy="4071946"/>
          </a:xfrm>
        </p:spPr>
        <p:txBody>
          <a:bodyPr/>
          <a:lstStyle/>
          <a:p>
            <a:pPr>
              <a:buFont typeface="Arial" pitchFamily="34" charset="0"/>
              <a:buNone/>
            </a:pP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Определение 1. </a:t>
            </a:r>
            <a:r>
              <a:rPr lang="ru-RU" altLang="ru-RU" sz="2000" i="1" dirty="0" smtClean="0">
                <a:latin typeface="Times New Roman" pitchFamily="18" charset="0"/>
                <a:cs typeface="Times New Roman" pitchFamily="18" charset="0"/>
              </a:rPr>
              <a:t>Асимметричной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криптосистемой (</a:t>
            </a:r>
            <a:r>
              <a:rPr lang="ru-RU" altLang="ru-RU" sz="2000" i="1" dirty="0" err="1" smtClean="0">
                <a:latin typeface="Times New Roman" pitchFamily="18" charset="0"/>
                <a:cs typeface="Times New Roman" pitchFamily="18" charset="0"/>
              </a:rPr>
              <a:t>криптосистемой</a:t>
            </a:r>
            <a:r>
              <a:rPr lang="ru-RU" altLang="ru-RU" sz="2000" i="1" dirty="0" smtClean="0">
                <a:latin typeface="Times New Roman" pitchFamily="18" charset="0"/>
                <a:cs typeface="Times New Roman" pitchFamily="18" charset="0"/>
              </a:rPr>
              <a:t> с ОК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) называется такая криптосистема, в которой ключ дешифрования не равен ключу шифрования, причем невозможно найти ключ дешифрования по известному ключу шифрования.</a:t>
            </a:r>
          </a:p>
          <a:p>
            <a:pPr>
              <a:buFont typeface="Arial" pitchFamily="34" charset="0"/>
              <a:buNone/>
            </a:pP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  </a:t>
            </a:r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Font typeface="Arial" pitchFamily="34" charset="0"/>
              <a:buNone/>
            </a:pP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 	Для криптосистем с открытым ключом (КОК) также предполагается выполнение принципа </a:t>
            </a:r>
            <a:r>
              <a:rPr lang="ru-RU" altLang="ru-RU" sz="2000" i="1" dirty="0" err="1" smtClean="0">
                <a:latin typeface="Times New Roman" pitchFamily="18" charset="0"/>
                <a:cs typeface="Times New Roman" pitchFamily="18" charset="0"/>
              </a:rPr>
              <a:t>Керхгоффа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(т. е. посторонним должно быть известно все, кроме ключа дешифрования).</a:t>
            </a:r>
          </a:p>
          <a:p>
            <a:pPr>
              <a:buFont typeface="Arial" pitchFamily="34" charset="0"/>
              <a:buNone/>
            </a:pPr>
            <a:endParaRPr lang="ru-RU" altLang="ru-RU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857224" y="714356"/>
            <a:ext cx="70082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/>
              <a:t>2. Асимметричные криптосистемы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273699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 fontScale="90000"/>
          </a:bodyPr>
          <a:lstStyle/>
          <a:p>
            <a:pPr eaLnBrk="1" hangingPunct="1">
              <a:lnSpc>
                <a:spcPct val="70000"/>
              </a:lnSpc>
            </a:pPr>
            <a:r>
              <a:rPr lang="ru-RU" altLang="ru-RU" sz="3600" dirty="0" smtClean="0"/>
              <a:t>Общий принцип построения </a:t>
            </a:r>
            <a:r>
              <a:rPr lang="ru-RU" altLang="ru-RU" sz="3600" dirty="0" err="1" smtClean="0"/>
              <a:t>криптоси</a:t>
            </a:r>
            <a:r>
              <a:rPr lang="en-US" altLang="ru-RU" sz="3600" dirty="0" smtClean="0"/>
              <a:t>c</a:t>
            </a:r>
            <a:r>
              <a:rPr lang="ru-RU" altLang="ru-RU" sz="3600" dirty="0" smtClean="0"/>
              <a:t>темы с открытым </a:t>
            </a:r>
            <a:r>
              <a:rPr lang="ru-RU" altLang="ru-RU" sz="3600" dirty="0" err="1" smtClean="0"/>
              <a:t>ключем</a:t>
            </a:r>
            <a:endParaRPr lang="ru-RU" altLang="ru-RU" sz="3600" dirty="0" smtClean="0"/>
          </a:p>
        </p:txBody>
      </p:sp>
      <p:sp>
        <p:nvSpPr>
          <p:cNvPr id="28675" name="Rectangle 5"/>
          <p:cNvSpPr>
            <a:spLocks noChangeArrowheads="1"/>
          </p:cNvSpPr>
          <p:nvPr/>
        </p:nvSpPr>
        <p:spPr bwMode="auto">
          <a:xfrm>
            <a:off x="228600" y="1447800"/>
            <a:ext cx="3200400" cy="1289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50000"/>
              </a:spcBef>
              <a:buFontTx/>
              <a:buNone/>
            </a:pPr>
            <a:r>
              <a:rPr lang="ru-RU" altLang="ru-RU" sz="2000"/>
              <a:t>А - генерирует  пару</a:t>
            </a:r>
          </a:p>
          <a:p>
            <a:pPr eaLnBrk="1" hangingPunct="1">
              <a:lnSpc>
                <a:spcPct val="70000"/>
              </a:lnSpc>
              <a:spcBef>
                <a:spcPct val="50000"/>
              </a:spcBef>
              <a:buFontTx/>
              <a:buNone/>
            </a:pPr>
            <a:r>
              <a:rPr lang="ru-RU" altLang="ru-RU" sz="2000"/>
              <a:t>ключей: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  <a:buFontTx/>
              <a:buNone/>
            </a:pPr>
            <a:r>
              <a:rPr lang="en-US" altLang="ru-RU" sz="2000"/>
              <a:t>SK(A) - </a:t>
            </a:r>
            <a:r>
              <a:rPr lang="ru-RU" altLang="ru-RU" sz="2000"/>
              <a:t>секретный ключ,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  <a:buFontTx/>
              <a:buNone/>
            </a:pPr>
            <a:r>
              <a:rPr lang="en-US" altLang="ru-RU" sz="2000"/>
              <a:t>PK(A) -</a:t>
            </a:r>
            <a:r>
              <a:rPr lang="ru-RU" altLang="ru-RU" sz="2000"/>
              <a:t> открытый ключ.</a:t>
            </a:r>
          </a:p>
        </p:txBody>
      </p:sp>
      <p:sp>
        <p:nvSpPr>
          <p:cNvPr id="28676" name="Rectangle 6"/>
          <p:cNvSpPr>
            <a:spLocks noChangeArrowheads="1"/>
          </p:cNvSpPr>
          <p:nvPr/>
        </p:nvSpPr>
        <p:spPr bwMode="auto">
          <a:xfrm>
            <a:off x="4572000" y="1371600"/>
            <a:ext cx="3200400" cy="12906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ru-RU" sz="2000"/>
              <a:t>B</a:t>
            </a:r>
            <a:r>
              <a:rPr lang="ru-RU" altLang="ru-RU" sz="2000"/>
              <a:t> - генерирует  пару</a:t>
            </a:r>
          </a:p>
          <a:p>
            <a:pPr eaLnBrk="1" hangingPunct="1">
              <a:lnSpc>
                <a:spcPct val="40000"/>
              </a:lnSpc>
              <a:spcBef>
                <a:spcPct val="50000"/>
              </a:spcBef>
              <a:buFontTx/>
              <a:buNone/>
            </a:pPr>
            <a:r>
              <a:rPr lang="ru-RU" altLang="ru-RU" sz="2000"/>
              <a:t>ключей:</a:t>
            </a:r>
          </a:p>
          <a:p>
            <a:pPr eaLnBrk="1" hangingPunct="1">
              <a:lnSpc>
                <a:spcPct val="30000"/>
              </a:lnSpc>
              <a:spcBef>
                <a:spcPct val="50000"/>
              </a:spcBef>
              <a:buFontTx/>
              <a:buNone/>
            </a:pPr>
            <a:r>
              <a:rPr lang="en-US" altLang="ru-RU" sz="2000"/>
              <a:t>SK(B) - </a:t>
            </a:r>
            <a:r>
              <a:rPr lang="ru-RU" altLang="ru-RU" sz="2000"/>
              <a:t>секретный ключ,</a:t>
            </a:r>
          </a:p>
          <a:p>
            <a:pPr eaLnBrk="1" hangingPunct="1">
              <a:lnSpc>
                <a:spcPct val="70000"/>
              </a:lnSpc>
              <a:spcBef>
                <a:spcPct val="50000"/>
              </a:spcBef>
              <a:buFontTx/>
              <a:buNone/>
            </a:pPr>
            <a:r>
              <a:rPr lang="en-US" altLang="ru-RU" sz="2000"/>
              <a:t>PK(B) -</a:t>
            </a:r>
            <a:r>
              <a:rPr lang="ru-RU" altLang="ru-RU" sz="2000"/>
              <a:t> открытый ключ.</a:t>
            </a:r>
          </a:p>
        </p:txBody>
      </p:sp>
      <p:sp>
        <p:nvSpPr>
          <p:cNvPr id="28677" name="Text Box 7"/>
          <p:cNvSpPr txBox="1">
            <a:spLocks noChangeArrowheads="1"/>
          </p:cNvSpPr>
          <p:nvPr/>
        </p:nvSpPr>
        <p:spPr bwMode="auto">
          <a:xfrm>
            <a:off x="2286000" y="3048000"/>
            <a:ext cx="3830638" cy="9858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000"/>
              <a:t>Открытые ключи помещаются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000"/>
              <a:t>в общедоступную базу</a:t>
            </a:r>
          </a:p>
          <a:p>
            <a:pPr eaLnBrk="1" hangingPunct="1">
              <a:lnSpc>
                <a:spcPct val="40000"/>
              </a:lnSpc>
              <a:spcBef>
                <a:spcPct val="50000"/>
              </a:spcBef>
              <a:buFontTx/>
              <a:buNone/>
            </a:pPr>
            <a:r>
              <a:rPr lang="en-US" altLang="ru-RU" sz="2000"/>
              <a:t>PK(A) </a:t>
            </a:r>
            <a:r>
              <a:rPr lang="ru-RU" altLang="ru-RU" sz="2000"/>
              <a:t>, </a:t>
            </a:r>
            <a:r>
              <a:rPr lang="en-US" altLang="ru-RU" sz="2000"/>
              <a:t>PK(B) </a:t>
            </a:r>
            <a:endParaRPr lang="ru-RU" altLang="ru-RU" sz="2000"/>
          </a:p>
        </p:txBody>
      </p:sp>
      <p:sp>
        <p:nvSpPr>
          <p:cNvPr id="28678" name="Text Box 8"/>
          <p:cNvSpPr txBox="1">
            <a:spLocks noChangeArrowheads="1"/>
          </p:cNvSpPr>
          <p:nvPr/>
        </p:nvSpPr>
        <p:spPr bwMode="auto">
          <a:xfrm>
            <a:off x="441325" y="4354513"/>
            <a:ext cx="4248150" cy="1320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000"/>
              <a:t>Шифрование.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000"/>
              <a:t>А выбирает открытый ключ </a:t>
            </a:r>
            <a:r>
              <a:rPr lang="en-US" altLang="ru-RU" sz="2000"/>
              <a:t>PK(B) </a:t>
            </a:r>
            <a:endParaRPr lang="ru-RU" altLang="ru-RU" sz="20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000"/>
              <a:t>Осуществляет шифрование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ru-RU" sz="2000">
                <a:cs typeface="Times New Roman" pitchFamily="18" charset="0"/>
              </a:rPr>
              <a:t>E</a:t>
            </a:r>
            <a:r>
              <a:rPr lang="en-US" altLang="ru-RU" sz="2000" baseline="-30000">
                <a:cs typeface="Times New Roman" pitchFamily="18" charset="0"/>
              </a:rPr>
              <a:t>A</a:t>
            </a:r>
            <a:r>
              <a:rPr lang="en-US" altLang="ru-RU" sz="2000">
                <a:cs typeface="Times New Roman" pitchFamily="18" charset="0"/>
              </a:rPr>
              <a:t>=f(M</a:t>
            </a:r>
            <a:r>
              <a:rPr lang="en-US" altLang="ru-RU" sz="2000" baseline="-30000">
                <a:cs typeface="Times New Roman" pitchFamily="18" charset="0"/>
              </a:rPr>
              <a:t>A</a:t>
            </a:r>
            <a:r>
              <a:rPr lang="en-US" altLang="ru-RU" sz="2000">
                <a:cs typeface="Times New Roman" pitchFamily="18" charset="0"/>
              </a:rPr>
              <a:t>,PK(B)) </a:t>
            </a:r>
            <a:endParaRPr lang="ru-RU" altLang="ru-RU" sz="2000">
              <a:cs typeface="Times New Roman" pitchFamily="18" charset="0"/>
            </a:endParaRPr>
          </a:p>
        </p:txBody>
      </p:sp>
      <p:sp>
        <p:nvSpPr>
          <p:cNvPr id="28679" name="Text Box 9"/>
          <p:cNvSpPr txBox="1">
            <a:spLocks noChangeArrowheads="1"/>
          </p:cNvSpPr>
          <p:nvPr/>
        </p:nvSpPr>
        <p:spPr bwMode="auto">
          <a:xfrm>
            <a:off x="5622925" y="4354513"/>
            <a:ext cx="2236788" cy="1016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000"/>
              <a:t>Расшифрование.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ru-RU" sz="2000">
                <a:cs typeface="Times New Roman" pitchFamily="18" charset="0"/>
              </a:rPr>
              <a:t>M</a:t>
            </a:r>
            <a:r>
              <a:rPr lang="en-US" altLang="ru-RU" sz="2000" baseline="-30000">
                <a:cs typeface="Times New Roman" pitchFamily="18" charset="0"/>
              </a:rPr>
              <a:t>A</a:t>
            </a:r>
            <a:r>
              <a:rPr lang="en-US" altLang="ru-RU" sz="2000">
                <a:cs typeface="Times New Roman" pitchFamily="18" charset="0"/>
              </a:rPr>
              <a:t>=g(E</a:t>
            </a:r>
            <a:r>
              <a:rPr lang="en-US" altLang="ru-RU" sz="2000" baseline="-30000">
                <a:cs typeface="Times New Roman" pitchFamily="18" charset="0"/>
              </a:rPr>
              <a:t>A</a:t>
            </a:r>
            <a:r>
              <a:rPr lang="en-US" altLang="ru-RU" sz="2000">
                <a:cs typeface="Times New Roman" pitchFamily="18" charset="0"/>
              </a:rPr>
              <a:t>,SK(B))</a:t>
            </a:r>
            <a:endParaRPr lang="ru-RU" altLang="ru-RU" sz="2000"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2000"/>
          </a:p>
        </p:txBody>
      </p:sp>
      <p:sp>
        <p:nvSpPr>
          <p:cNvPr id="28680" name="Line 10"/>
          <p:cNvSpPr>
            <a:spLocks noChangeShapeType="1"/>
          </p:cNvSpPr>
          <p:nvPr/>
        </p:nvSpPr>
        <p:spPr bwMode="auto">
          <a:xfrm>
            <a:off x="1676400" y="35814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81" name="Line 11"/>
          <p:cNvSpPr>
            <a:spLocks noChangeShapeType="1"/>
          </p:cNvSpPr>
          <p:nvPr/>
        </p:nvSpPr>
        <p:spPr bwMode="auto">
          <a:xfrm flipV="1">
            <a:off x="1676400" y="27432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82" name="Line 12"/>
          <p:cNvSpPr>
            <a:spLocks noChangeShapeType="1"/>
          </p:cNvSpPr>
          <p:nvPr/>
        </p:nvSpPr>
        <p:spPr bwMode="auto">
          <a:xfrm flipH="1">
            <a:off x="6096000" y="35814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83" name="Line 13"/>
          <p:cNvSpPr>
            <a:spLocks noChangeShapeType="1"/>
          </p:cNvSpPr>
          <p:nvPr/>
        </p:nvSpPr>
        <p:spPr bwMode="auto">
          <a:xfrm flipV="1">
            <a:off x="6781800" y="26670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84" name="Line 14"/>
          <p:cNvSpPr>
            <a:spLocks noChangeShapeType="1"/>
          </p:cNvSpPr>
          <p:nvPr/>
        </p:nvSpPr>
        <p:spPr bwMode="auto">
          <a:xfrm>
            <a:off x="2667000" y="4038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85" name="Line 15"/>
          <p:cNvSpPr>
            <a:spLocks noChangeShapeType="1"/>
          </p:cNvSpPr>
          <p:nvPr/>
        </p:nvSpPr>
        <p:spPr bwMode="auto">
          <a:xfrm>
            <a:off x="4724400" y="48768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86" name="Text Box 17"/>
          <p:cNvSpPr txBox="1">
            <a:spLocks noChangeArrowheads="1"/>
          </p:cNvSpPr>
          <p:nvPr/>
        </p:nvSpPr>
        <p:spPr bwMode="auto">
          <a:xfrm>
            <a:off x="4876800" y="4495800"/>
            <a:ext cx="4635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ru-RU" sz="2000">
                <a:cs typeface="Times New Roman" pitchFamily="18" charset="0"/>
              </a:rPr>
              <a:t>E</a:t>
            </a:r>
            <a:r>
              <a:rPr lang="en-US" altLang="ru-RU" sz="2000" baseline="-30000">
                <a:cs typeface="Times New Roman" pitchFamily="18" charset="0"/>
              </a:rPr>
              <a:t>A</a:t>
            </a:r>
            <a:endParaRPr lang="ru-RU" altLang="ru-RU" sz="2000" baseline="-30000">
              <a:cs typeface="Times New Roman" pitchFamily="18" charset="0"/>
            </a:endParaRPr>
          </a:p>
        </p:txBody>
      </p:sp>
      <p:sp>
        <p:nvSpPr>
          <p:cNvPr id="28687" name="Text Box 18"/>
          <p:cNvSpPr txBox="1">
            <a:spLocks noChangeArrowheads="1"/>
          </p:cNvSpPr>
          <p:nvPr/>
        </p:nvSpPr>
        <p:spPr bwMode="auto">
          <a:xfrm>
            <a:off x="914400" y="3200400"/>
            <a:ext cx="8620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ru-RU" sz="2000"/>
              <a:t>PK(A)</a:t>
            </a:r>
            <a:endParaRPr lang="ru-RU" altLang="ru-RU" sz="2000"/>
          </a:p>
        </p:txBody>
      </p:sp>
      <p:sp>
        <p:nvSpPr>
          <p:cNvPr id="28688" name="Text Box 19"/>
          <p:cNvSpPr txBox="1">
            <a:spLocks noChangeArrowheads="1"/>
          </p:cNvSpPr>
          <p:nvPr/>
        </p:nvSpPr>
        <p:spPr bwMode="auto">
          <a:xfrm>
            <a:off x="6781800" y="3124200"/>
            <a:ext cx="8620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ru-RU" sz="2000"/>
              <a:t>PK(B)</a:t>
            </a:r>
            <a:endParaRPr lang="ru-RU" altLang="ru-RU" sz="2000"/>
          </a:p>
        </p:txBody>
      </p:sp>
      <p:sp>
        <p:nvSpPr>
          <p:cNvPr id="28689" name="Text Box 20"/>
          <p:cNvSpPr txBox="1">
            <a:spLocks noChangeArrowheads="1"/>
          </p:cNvSpPr>
          <p:nvPr/>
        </p:nvSpPr>
        <p:spPr bwMode="auto">
          <a:xfrm>
            <a:off x="2667000" y="4038600"/>
            <a:ext cx="8620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ru-RU" sz="2000"/>
              <a:t>PK(B)</a:t>
            </a:r>
            <a:endParaRPr lang="ru-RU" altLang="ru-RU" sz="2000"/>
          </a:p>
        </p:txBody>
      </p:sp>
    </p:spTree>
    <p:extLst>
      <p:ext uri="{BB962C8B-B14F-4D97-AF65-F5344CB8AC3E}">
        <p14:creationId xmlns:p14="http://schemas.microsoft.com/office/powerpoint/2010/main" val="26497864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3200" smtClean="0"/>
              <a:t>Требования к системам с открытым ключем</a:t>
            </a: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228600" y="1600200"/>
            <a:ext cx="9134680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000" dirty="0"/>
              <a:t>1. Вычисление пары ключей  </a:t>
            </a:r>
            <a:r>
              <a:rPr lang="en-US" altLang="ru-RU" sz="2000" dirty="0"/>
              <a:t>PK, SK</a:t>
            </a:r>
            <a:r>
              <a:rPr lang="ru-RU" altLang="ru-RU" sz="2000" dirty="0"/>
              <a:t> должно быть просто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000" dirty="0"/>
              <a:t>решаемой задачей;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000" dirty="0"/>
              <a:t>2. При известном ключе шифрования </a:t>
            </a:r>
            <a:r>
              <a:rPr lang="en-US" altLang="ru-RU" sz="2000" dirty="0"/>
              <a:t>PK</a:t>
            </a:r>
            <a:r>
              <a:rPr lang="ru-RU" altLang="ru-RU" sz="2000" dirty="0"/>
              <a:t>  вычисление криптограммы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000" dirty="0"/>
              <a:t>    </a:t>
            </a:r>
            <a:r>
              <a:rPr lang="en-US" altLang="ru-RU" sz="2000" dirty="0"/>
              <a:t>E=f(M,PK) </a:t>
            </a:r>
            <a:r>
              <a:rPr lang="ru-RU" altLang="ru-RU" sz="2000" dirty="0"/>
              <a:t>должно быть простым;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000" dirty="0"/>
              <a:t>3. При известном ключе </a:t>
            </a:r>
            <a:r>
              <a:rPr lang="ru-RU" altLang="ru-RU" sz="2000" dirty="0" err="1"/>
              <a:t>расшифрования</a:t>
            </a:r>
            <a:r>
              <a:rPr lang="ru-RU" altLang="ru-RU" sz="2000" dirty="0"/>
              <a:t>  </a:t>
            </a:r>
            <a:r>
              <a:rPr lang="en-US" altLang="ru-RU" sz="2000" dirty="0"/>
              <a:t>SK </a:t>
            </a:r>
            <a:r>
              <a:rPr lang="ru-RU" altLang="ru-RU" sz="2000" dirty="0"/>
              <a:t> восстанавливает сообщение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000" dirty="0"/>
              <a:t>    </a:t>
            </a:r>
            <a:r>
              <a:rPr lang="en-US" altLang="ru-RU" sz="2000" dirty="0"/>
              <a:t>M=g(E,SK) </a:t>
            </a:r>
            <a:r>
              <a:rPr lang="ru-RU" altLang="ru-RU" sz="2000" dirty="0"/>
              <a:t>должно быть простым;</a:t>
            </a:r>
            <a:endParaRPr lang="en-US" altLang="ru-RU" sz="20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ru-RU" sz="2000" dirty="0"/>
              <a:t>4</a:t>
            </a:r>
            <a:r>
              <a:rPr lang="ru-RU" altLang="ru-RU" sz="2000" dirty="0"/>
              <a:t>. При известном ключе шифрования </a:t>
            </a:r>
            <a:r>
              <a:rPr lang="en-US" altLang="ru-RU" sz="2000" dirty="0"/>
              <a:t>PK</a:t>
            </a:r>
            <a:r>
              <a:rPr lang="ru-RU" altLang="ru-RU" sz="2000" dirty="0"/>
              <a:t>  вычисление ключа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000" dirty="0"/>
              <a:t>    </a:t>
            </a:r>
            <a:r>
              <a:rPr lang="ru-RU" altLang="ru-RU" sz="2000" dirty="0" err="1"/>
              <a:t>расшифрования</a:t>
            </a:r>
            <a:r>
              <a:rPr lang="ru-RU" altLang="ru-RU" sz="2000" dirty="0"/>
              <a:t>  </a:t>
            </a:r>
            <a:r>
              <a:rPr lang="en-US" altLang="ru-RU" sz="2000" dirty="0"/>
              <a:t>SK </a:t>
            </a:r>
            <a:r>
              <a:rPr lang="ru-RU" altLang="ru-RU" sz="2000" dirty="0"/>
              <a:t>  должно быть сложным;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000" dirty="0"/>
              <a:t>5. При известном ключе шифрования </a:t>
            </a:r>
            <a:r>
              <a:rPr lang="en-US" altLang="ru-RU" sz="2000" dirty="0"/>
              <a:t>PK</a:t>
            </a:r>
            <a:r>
              <a:rPr lang="ru-RU" altLang="ru-RU" sz="2000" dirty="0"/>
              <a:t>, но неизвестном ключе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000" dirty="0"/>
              <a:t>    </a:t>
            </a:r>
            <a:r>
              <a:rPr lang="ru-RU" altLang="ru-RU" sz="2000" dirty="0" err="1"/>
              <a:t>расшифрования</a:t>
            </a:r>
            <a:r>
              <a:rPr lang="ru-RU" altLang="ru-RU" sz="2000" dirty="0"/>
              <a:t>  </a:t>
            </a:r>
            <a:r>
              <a:rPr lang="en-US" altLang="ru-RU" sz="2000" dirty="0"/>
              <a:t>SK </a:t>
            </a:r>
            <a:r>
              <a:rPr lang="ru-RU" altLang="ru-RU" sz="2000" dirty="0"/>
              <a:t>вычисление М по известной криптограмме </a:t>
            </a:r>
            <a:r>
              <a:rPr lang="en-US" altLang="ru-RU" sz="2000" dirty="0"/>
              <a:t>E</a:t>
            </a:r>
            <a:endParaRPr lang="ru-RU" altLang="ru-RU" sz="20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000" dirty="0"/>
              <a:t>    должно быть весьма сложным.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Если условие 4 выполняется, то очевидно, что ключ шифрования можно </a:t>
            </a:r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сделать </a:t>
            </a:r>
            <a:r>
              <a:rPr lang="ru-RU" altLang="ru-RU" sz="2000" i="1" dirty="0">
                <a:latin typeface="Times New Roman" pitchFamily="18" charset="0"/>
                <a:cs typeface="Times New Roman" pitchFamily="18" charset="0"/>
              </a:rPr>
              <a:t>открытым (общедоступным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). </a:t>
            </a:r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Отсюда 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происходит и название данного типа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криптосистемы</a:t>
            </a:r>
            <a:endParaRPr lang="ru-RU" altLang="ru-RU" sz="2000" dirty="0"/>
          </a:p>
        </p:txBody>
      </p:sp>
    </p:spTree>
    <p:extLst>
      <p:ext uri="{BB962C8B-B14F-4D97-AF65-F5344CB8AC3E}">
        <p14:creationId xmlns:p14="http://schemas.microsoft.com/office/powerpoint/2010/main" val="1774825571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Содержимое 2"/>
          <p:cNvSpPr>
            <a:spLocks noGrp="1"/>
          </p:cNvSpPr>
          <p:nvPr>
            <p:ph idx="1"/>
          </p:nvPr>
        </p:nvSpPr>
        <p:spPr>
          <a:xfrm>
            <a:off x="457200" y="785813"/>
            <a:ext cx="8229600" cy="5340350"/>
          </a:xfrm>
        </p:spPr>
        <p:txBody>
          <a:bodyPr/>
          <a:lstStyle/>
          <a:p>
            <a:pPr>
              <a:buFont typeface="Arial" pitchFamily="34" charset="0"/>
              <a:buNone/>
            </a:pP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Какие преимущества имеет КОК в сравнении с традиционными (симметричными) криптосистемами?</a:t>
            </a:r>
          </a:p>
          <a:p>
            <a:pPr>
              <a:buFont typeface="Arial" pitchFamily="34" charset="0"/>
              <a:buNone/>
            </a:pPr>
            <a:r>
              <a:rPr lang="ru-RU" altLang="ru-RU" sz="2000" i="1" dirty="0" smtClean="0">
                <a:latin typeface="Times New Roman" pitchFamily="18" charset="0"/>
                <a:cs typeface="Times New Roman" pitchFamily="18" charset="0"/>
              </a:rPr>
              <a:t>	1-е преимущество КОК</a:t>
            </a:r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	Основным преимуществом КОК является упрощение процедуры распределения ключей.</a:t>
            </a:r>
          </a:p>
          <a:p>
            <a:pPr>
              <a:buFont typeface="Arial" pitchFamily="34" charset="0"/>
              <a:buNone/>
            </a:pP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	Пусть в сети имеется </a:t>
            </a:r>
            <a:r>
              <a:rPr lang="en-US" altLang="ru-RU" sz="20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пользователей и каждый хочет конфиденциально связаться с каждым. Тогда в такой сети нужно иметь 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N(N-1)/2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ключей, причем ключ для каждой пары должен распределяться секретным образом и только после этого открыто передается зашифрованное сообщение.</a:t>
            </a:r>
            <a:endParaRPr lang="en-US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В асимметричной системе нужно распределить только </a:t>
            </a:r>
            <a:r>
              <a:rPr lang="en-US" altLang="ru-RU" sz="2000" dirty="0" smtClean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открытых ключей.</a:t>
            </a:r>
          </a:p>
          <a:p>
            <a:pPr>
              <a:buFont typeface="Arial" pitchFamily="34" charset="0"/>
              <a:buNone/>
            </a:pPr>
            <a:endParaRPr lang="ru-RU" altLang="ru-RU" dirty="0" smtClean="0"/>
          </a:p>
        </p:txBody>
      </p:sp>
    </p:spTree>
    <p:extLst>
      <p:ext uri="{BB962C8B-B14F-4D97-AF65-F5344CB8AC3E}">
        <p14:creationId xmlns:p14="http://schemas.microsoft.com/office/powerpoint/2010/main" val="59273368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6745</TotalTime>
  <Words>853</Words>
  <Application>Microsoft Office PowerPoint</Application>
  <PresentationFormat>Экран (4:3)</PresentationFormat>
  <Paragraphs>356</Paragraphs>
  <Slides>41</Slides>
  <Notes>10</Notes>
  <HiddenSlides>2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41</vt:i4>
      </vt:variant>
    </vt:vector>
  </HeadingPairs>
  <TitlesOfParts>
    <vt:vector size="44" baseType="lpstr">
      <vt:lpstr>Тема Office</vt:lpstr>
      <vt:lpstr>Формула</vt:lpstr>
      <vt:lpstr>Equation</vt:lpstr>
      <vt:lpstr>Лекция 1 Основы построения криптосистем с открытым ключом</vt:lpstr>
      <vt:lpstr>1. Односторонняя функция</vt:lpstr>
      <vt:lpstr>Пример односторонней функции функции</vt:lpstr>
      <vt:lpstr>Пример оценки сложности вычислений прямой и обратной функций</vt:lpstr>
      <vt:lpstr>Односторонняя функция с потайным ходом</vt:lpstr>
      <vt:lpstr>Презентация PowerPoint</vt:lpstr>
      <vt:lpstr>Общий принцип построения криптосиcтемы с открытым ключем</vt:lpstr>
      <vt:lpstr>Требования к системам с открытым ключем</vt:lpstr>
      <vt:lpstr>Презентация PowerPoint</vt:lpstr>
      <vt:lpstr>Презентация PowerPoint</vt:lpstr>
      <vt:lpstr>3. Математический базис КОК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Правила построения функции g(n)</vt:lpstr>
      <vt:lpstr>Делимость. Алгоритм Евклида</vt:lpstr>
      <vt:lpstr>Презентация PowerPoint</vt:lpstr>
      <vt:lpstr>Презентация PowerPoint</vt:lpstr>
      <vt:lpstr>Наибольший общий делитель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Пример решения системы уравнений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Основы построения криптосистем с открытым ключем</dc:title>
  <dc:creator>viyak</dc:creator>
  <cp:lastModifiedBy>user</cp:lastModifiedBy>
  <cp:revision>46</cp:revision>
  <dcterms:created xsi:type="dcterms:W3CDTF">2017-08-31T16:22:51Z</dcterms:created>
  <dcterms:modified xsi:type="dcterms:W3CDTF">2018-09-12T20:09:36Z</dcterms:modified>
</cp:coreProperties>
</file>